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3004800" cy="9753600"/>
  <p:notesSz cx="6858000" cy="9144000"/>
  <p:defaultTextStyle>
    <a:lvl1pPr algn="ctr" defTabSz="584200">
      <a:defRPr sz="3600">
        <a:latin typeface="+mn-lt"/>
        <a:ea typeface="+mn-ea"/>
        <a:cs typeface="+mn-cs"/>
        <a:sym typeface="Helvetica Light"/>
      </a:defRPr>
    </a:lvl1pPr>
    <a:lvl2pPr indent="228600" algn="ctr" defTabSz="584200">
      <a:defRPr sz="3600">
        <a:latin typeface="+mn-lt"/>
        <a:ea typeface="+mn-ea"/>
        <a:cs typeface="+mn-cs"/>
        <a:sym typeface="Helvetica Light"/>
      </a:defRPr>
    </a:lvl2pPr>
    <a:lvl3pPr indent="457200" algn="ctr" defTabSz="584200">
      <a:defRPr sz="3600">
        <a:latin typeface="+mn-lt"/>
        <a:ea typeface="+mn-ea"/>
        <a:cs typeface="+mn-cs"/>
        <a:sym typeface="Helvetica Light"/>
      </a:defRPr>
    </a:lvl3pPr>
    <a:lvl4pPr indent="685800" algn="ctr" defTabSz="584200">
      <a:defRPr sz="3600">
        <a:latin typeface="+mn-lt"/>
        <a:ea typeface="+mn-ea"/>
        <a:cs typeface="+mn-cs"/>
        <a:sym typeface="Helvetica Light"/>
      </a:defRPr>
    </a:lvl4pPr>
    <a:lvl5pPr indent="914400" algn="ctr" defTabSz="584200">
      <a:defRPr sz="3600">
        <a:latin typeface="+mn-lt"/>
        <a:ea typeface="+mn-ea"/>
        <a:cs typeface="+mn-cs"/>
        <a:sym typeface="Helvetica Light"/>
      </a:defRPr>
    </a:lvl5pPr>
    <a:lvl6pPr indent="1143000" algn="ctr" defTabSz="584200">
      <a:defRPr sz="3600">
        <a:latin typeface="+mn-lt"/>
        <a:ea typeface="+mn-ea"/>
        <a:cs typeface="+mn-cs"/>
        <a:sym typeface="Helvetica Light"/>
      </a:defRPr>
    </a:lvl6pPr>
    <a:lvl7pPr indent="1371600" algn="ctr" defTabSz="584200">
      <a:defRPr sz="3600">
        <a:latin typeface="+mn-lt"/>
        <a:ea typeface="+mn-ea"/>
        <a:cs typeface="+mn-cs"/>
        <a:sym typeface="Helvetica Light"/>
      </a:defRPr>
    </a:lvl7pPr>
    <a:lvl8pPr indent="1600200" algn="ctr" defTabSz="584200">
      <a:defRPr sz="3600">
        <a:latin typeface="+mn-lt"/>
        <a:ea typeface="+mn-ea"/>
        <a:cs typeface="+mn-cs"/>
        <a:sym typeface="Helvetica Light"/>
      </a:defRPr>
    </a:lvl8pPr>
    <a:lvl9pPr indent="1828800" algn="ctr" defTabSz="584200">
      <a:defRPr sz="3600">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Shape 29"/>
          <p:cNvSpPr/>
          <p:nvPr>
            <p:ph type="sldImg"/>
          </p:nvPr>
        </p:nvSpPr>
        <p:spPr>
          <a:xfrm>
            <a:off x="1143000" y="685800"/>
            <a:ext cx="4572000" cy="3429000"/>
          </a:xfrm>
          <a:prstGeom prst="rect">
            <a:avLst/>
          </a:prstGeom>
        </p:spPr>
        <p:txBody>
          <a:bodyPr/>
          <a:lstStyle/>
          <a:p>
            <a:pPr lvl="0"/>
          </a:p>
        </p:txBody>
      </p:sp>
      <p:sp>
        <p:nvSpPr>
          <p:cNvPr id="30" name="Shape 30"/>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17999"/>
      </a:lnSpc>
      <a:defRPr sz="2200">
        <a:latin typeface="Helvetica Neue"/>
        <a:ea typeface="Helvetica Neue"/>
        <a:cs typeface="Helvetica Neue"/>
        <a:sym typeface="Helvetica Neue"/>
      </a:defRPr>
    </a:lvl1pPr>
    <a:lvl2pPr indent="228600" defTabSz="457200">
      <a:lnSpc>
        <a:spcPct val="117999"/>
      </a:lnSpc>
      <a:defRPr sz="2200">
        <a:latin typeface="Helvetica Neue"/>
        <a:ea typeface="Helvetica Neue"/>
        <a:cs typeface="Helvetica Neue"/>
        <a:sym typeface="Helvetica Neue"/>
      </a:defRPr>
    </a:lvl2pPr>
    <a:lvl3pPr indent="457200" defTabSz="457200">
      <a:lnSpc>
        <a:spcPct val="117999"/>
      </a:lnSpc>
      <a:defRPr sz="2200">
        <a:latin typeface="Helvetica Neue"/>
        <a:ea typeface="Helvetica Neue"/>
        <a:cs typeface="Helvetica Neue"/>
        <a:sym typeface="Helvetica Neue"/>
      </a:defRPr>
    </a:lvl3pPr>
    <a:lvl4pPr indent="685800" defTabSz="457200">
      <a:lnSpc>
        <a:spcPct val="117999"/>
      </a:lnSpc>
      <a:defRPr sz="2200">
        <a:latin typeface="Helvetica Neue"/>
        <a:ea typeface="Helvetica Neue"/>
        <a:cs typeface="Helvetica Neue"/>
        <a:sym typeface="Helvetica Neue"/>
      </a:defRPr>
    </a:lvl4pPr>
    <a:lvl5pPr indent="914400" defTabSz="457200">
      <a:lnSpc>
        <a:spcPct val="117999"/>
      </a:lnSpc>
      <a:defRPr sz="2200">
        <a:latin typeface="Helvetica Neue"/>
        <a:ea typeface="Helvetica Neue"/>
        <a:cs typeface="Helvetica Neue"/>
        <a:sym typeface="Helvetica Neue"/>
      </a:defRPr>
    </a:lvl5pPr>
    <a:lvl6pPr indent="1143000" defTabSz="457200">
      <a:lnSpc>
        <a:spcPct val="117999"/>
      </a:lnSpc>
      <a:defRPr sz="2200">
        <a:latin typeface="Helvetica Neue"/>
        <a:ea typeface="Helvetica Neue"/>
        <a:cs typeface="Helvetica Neue"/>
        <a:sym typeface="Helvetica Neue"/>
      </a:defRPr>
    </a:lvl6pPr>
    <a:lvl7pPr indent="1371600" defTabSz="457200">
      <a:lnSpc>
        <a:spcPct val="117999"/>
      </a:lnSpc>
      <a:defRPr sz="2200">
        <a:latin typeface="Helvetica Neue"/>
        <a:ea typeface="Helvetica Neue"/>
        <a:cs typeface="Helvetica Neue"/>
        <a:sym typeface="Helvetica Neue"/>
      </a:defRPr>
    </a:lvl7pPr>
    <a:lvl8pPr indent="1600200" defTabSz="457200">
      <a:lnSpc>
        <a:spcPct val="117999"/>
      </a:lnSpc>
      <a:defRPr sz="2200">
        <a:latin typeface="Helvetica Neue"/>
        <a:ea typeface="Helvetica Neue"/>
        <a:cs typeface="Helvetica Neue"/>
        <a:sym typeface="Helvetica Neue"/>
      </a:defRPr>
    </a:lvl8pPr>
    <a:lvl9pPr indent="1828800" defTabSz="45720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 name="Shape 44"/>
          <p:cNvSpPr/>
          <p:nvPr>
            <p:ph type="sldImg"/>
          </p:nvPr>
        </p:nvSpPr>
        <p:spPr>
          <a:prstGeom prst="rect">
            <a:avLst/>
          </a:prstGeom>
        </p:spPr>
        <p:txBody>
          <a:bodyPr/>
          <a:lstStyle/>
          <a:p>
            <a:pPr lvl="0"/>
          </a:p>
        </p:txBody>
      </p:sp>
      <p:sp>
        <p:nvSpPr>
          <p:cNvPr id="45" name="Shape 45"/>
          <p:cNvSpPr/>
          <p:nvPr>
            <p:ph type="body" sz="quarter" idx="1"/>
          </p:nvPr>
        </p:nvSpPr>
        <p:spPr>
          <a:prstGeom prst="rect">
            <a:avLst/>
          </a:prstGeom>
        </p:spPr>
        <p:txBody>
          <a:bodyPr/>
          <a:lstStyle/>
          <a:p>
            <a:pPr lvl="0">
              <a:defRPr sz="1800"/>
            </a:pPr>
            <a:r>
              <a:rPr sz="2200"/>
              <a:t>Two minor things before we get started.</a:t>
            </a:r>
            <a:endParaRPr sz="2200"/>
          </a:p>
          <a:p>
            <a:pPr lvl="0">
              <a:defRPr sz="1800"/>
            </a:pPr>
            <a:r>
              <a:rPr sz="2200"/>
              <a:t>Number one, this isn’t a how-to. I’m not going to be able to walk us all through getting set up with vagrant, virtual box, and a provisioner of some sort. That would take a bit longer than the time we have and honestly it would probably end in hilarious failure.</a:t>
            </a:r>
            <a:endParaRPr sz="2200"/>
          </a:p>
          <a:p>
            <a:pPr lvl="0">
              <a:defRPr sz="1800"/>
            </a:pPr>
            <a:r>
              <a:rPr sz="2200"/>
              <a:t>Secondly, Second? Second-ish. There is no second thing, I meant to put something but never came up with one.</a:t>
            </a:r>
            <a:endParaRPr sz="2200"/>
          </a:p>
          <a:p>
            <a:pPr lvl="0">
              <a:defRPr sz="1800"/>
            </a:pPr>
            <a:r>
              <a:rPr sz="2200"/>
              <a:t>Soooo anyway.</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 name="Shape 49"/>
          <p:cNvSpPr/>
          <p:nvPr>
            <p:ph type="sldImg"/>
          </p:nvPr>
        </p:nvSpPr>
        <p:spPr>
          <a:prstGeom prst="rect">
            <a:avLst/>
          </a:prstGeom>
        </p:spPr>
        <p:txBody>
          <a:bodyPr/>
          <a:lstStyle/>
          <a:p>
            <a:pPr lvl="0"/>
          </a:p>
        </p:txBody>
      </p:sp>
      <p:sp>
        <p:nvSpPr>
          <p:cNvPr id="50" name="Shape 50"/>
          <p:cNvSpPr/>
          <p:nvPr>
            <p:ph type="body" sz="quarter" idx="1"/>
          </p:nvPr>
        </p:nvSpPr>
        <p:spPr>
          <a:prstGeom prst="rect">
            <a:avLst/>
          </a:prstGeom>
        </p:spPr>
        <p:txBody>
          <a:bodyPr/>
          <a:lstStyle/>
          <a:p>
            <a:pPr lvl="0">
              <a:defRPr sz="1800"/>
            </a:pPr>
            <a:r>
              <a:rPr sz="2200"/>
              <a:t>The big question I want to talk about is why you should think about changing your local MAMP or xAMP stack out for a vm or virtual based environment. There are a lot of reasons, but the main perks come down to these.</a:t>
            </a:r>
            <a:endParaRPr sz="2200"/>
          </a:p>
          <a:p>
            <a:pPr lvl="0">
              <a:defRPr sz="1800"/>
            </a:pPr>
            <a:r>
              <a:rPr sz="2200"/>
              <a:t>Consistency. In an ideal world, our teams would all be working on the same kinds of machines, with the same software, specs, tools, etc. The servers would be the same for every client and our dev would match those environments exactly. Unfortunately, this isn’t the case. Virtualizing gets us a little closer and reduces associated headaches.</a:t>
            </a:r>
            <a:endParaRPr sz="2200"/>
          </a:p>
          <a:p>
            <a:pPr lvl="0">
              <a:defRPr sz="1800"/>
            </a:pPr>
            <a:r>
              <a:rPr sz="2200"/>
              <a:t>Also there are some speed boosts. Setting up new or old sites can be much faster.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5" name="Shape 55"/>
          <p:cNvSpPr/>
          <p:nvPr>
            <p:ph type="sldImg"/>
          </p:nvPr>
        </p:nvSpPr>
        <p:spPr>
          <a:prstGeom prst="rect">
            <a:avLst/>
          </a:prstGeom>
        </p:spPr>
        <p:txBody>
          <a:bodyPr/>
          <a:lstStyle/>
          <a:p>
            <a:pPr lvl="0"/>
          </a:p>
        </p:txBody>
      </p:sp>
      <p:sp>
        <p:nvSpPr>
          <p:cNvPr id="56" name="Shape 56"/>
          <p:cNvSpPr/>
          <p:nvPr>
            <p:ph type="body" sz="quarter" idx="1"/>
          </p:nvPr>
        </p:nvSpPr>
        <p:spPr>
          <a:prstGeom prst="rect">
            <a:avLst/>
          </a:prstGeom>
        </p:spPr>
        <p:txBody>
          <a:bodyPr/>
          <a:lstStyle/>
          <a:p>
            <a:pPr lvl="0">
              <a:defRPr sz="1800"/>
            </a:pPr>
            <a:r>
              <a:rPr sz="2200"/>
              <a:t>So what does this entail? Where does one even get started?</a:t>
            </a:r>
            <a:endParaRPr sz="2200"/>
          </a:p>
          <a:p>
            <a:pPr lvl="0">
              <a:defRPr sz="1800"/>
            </a:pPr>
            <a:endParaRPr sz="2200"/>
          </a:p>
          <a:p>
            <a:pPr lvl="0">
              <a:defRPr sz="1800"/>
            </a:pPr>
            <a:r>
              <a:rPr sz="2200"/>
              <a:t>Not sure why I put a picture of the matrix here. It seemed fitting I guess.</a:t>
            </a:r>
            <a:endParaRPr sz="2200"/>
          </a:p>
          <a:p>
            <a:pPr lvl="0">
              <a:defRPr sz="1800"/>
            </a:pPr>
            <a:endParaRPr sz="22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4" name="Shape 64"/>
          <p:cNvSpPr/>
          <p:nvPr>
            <p:ph type="sldImg"/>
          </p:nvPr>
        </p:nvSpPr>
        <p:spPr>
          <a:prstGeom prst="rect">
            <a:avLst/>
          </a:prstGeom>
        </p:spPr>
        <p:txBody>
          <a:bodyPr/>
          <a:lstStyle/>
          <a:p>
            <a:pPr lvl="0"/>
          </a:p>
        </p:txBody>
      </p:sp>
      <p:sp>
        <p:nvSpPr>
          <p:cNvPr id="65" name="Shape 65"/>
          <p:cNvSpPr/>
          <p:nvPr>
            <p:ph type="body" sz="quarter" idx="1"/>
          </p:nvPr>
        </p:nvSpPr>
        <p:spPr>
          <a:prstGeom prst="rect">
            <a:avLst/>
          </a:prstGeom>
        </p:spPr>
        <p:txBody>
          <a:bodyPr/>
          <a:lstStyle/>
          <a:p>
            <a:pPr lvl="0">
              <a:defRPr sz="1800"/>
            </a:pPr>
            <a:r>
              <a:rPr sz="2200"/>
              <a:t>The biggest part of a virtual environment is the environment builder itself. There are a couple major apps for this. </a:t>
            </a:r>
            <a:endParaRPr sz="2200"/>
          </a:p>
          <a:p>
            <a:pPr lvl="0">
              <a:defRPr sz="1800"/>
            </a:pPr>
            <a:r>
              <a:rPr sz="2200"/>
              <a:t>Vagrant works with Virtualbox, vmware, parallels, and etc to bring up a new vm and get your provisioner going. It works pretty well from my experience, though some of the guest to host syncing options are lacking. This isn’t wholly vagrant’s fault, but is part of the nature of that sort of set up.</a:t>
            </a:r>
            <a:endParaRPr sz="2200"/>
          </a:p>
          <a:p>
            <a:pPr lvl="0">
              <a:defRPr sz="1800"/>
            </a:pPr>
            <a:r>
              <a:rPr sz="2200"/>
              <a:t>Docker works a little differently. It uses containers for each part of your environment so they are separate and can be changed in pieces without affecting the whole. Kind of legos with apache and mysql and what not. It also doesn’t have as many syncing issues because there really isn’t a guest os involved. That’s my brief understanding of it at least.</a:t>
            </a:r>
            <a:endParaRPr sz="2200"/>
          </a:p>
          <a:p>
            <a:pPr lvl="0">
              <a:defRPr sz="1800"/>
            </a:pPr>
            <a:endParaRPr sz="2200"/>
          </a:p>
          <a:p>
            <a:pPr lvl="0">
              <a:defRPr sz="1800"/>
            </a:pPr>
            <a:r>
              <a:rPr sz="2200"/>
              <a:t>There are some all in one solutions I won’t cover too much, but you should be aware. </a:t>
            </a:r>
            <a:endParaRPr sz="2200"/>
          </a:p>
          <a:p>
            <a:pPr lvl="0">
              <a:defRPr sz="1800"/>
            </a:pPr>
            <a:r>
              <a:rPr sz="2200"/>
              <a:t>Kalabox is one you may have heard of today even. Though fairly new, it is a useful all-in-one solution. The existing version is built off of vagrant and has some neat integrations and tools.</a:t>
            </a:r>
            <a:endParaRPr sz="2200"/>
          </a:p>
          <a:p>
            <a:pPr lvl="0">
              <a:defRPr sz="1800"/>
            </a:pPr>
            <a:r>
              <a:rPr sz="2200"/>
              <a:t>PuPHPet is neat as an all-in-one for those that don’t need a lot of customization after setting up a site. It has a GUI online that allows you to pick most of the server stuff you want and then it gives you a download with vagrant and the whole 9. Pretty neat. I found it to be a little limited for our needs, but it does seem interesting.</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9" name="Shape 69"/>
          <p:cNvSpPr/>
          <p:nvPr>
            <p:ph type="sldImg"/>
          </p:nvPr>
        </p:nvSpPr>
        <p:spPr>
          <a:prstGeom prst="rect">
            <a:avLst/>
          </a:prstGeom>
        </p:spPr>
        <p:txBody>
          <a:bodyPr/>
          <a:lstStyle/>
          <a:p>
            <a:pPr lvl="0"/>
          </a:p>
        </p:txBody>
      </p:sp>
      <p:sp>
        <p:nvSpPr>
          <p:cNvPr id="70" name="Shape 70"/>
          <p:cNvSpPr/>
          <p:nvPr>
            <p:ph type="body" sz="quarter" idx="1"/>
          </p:nvPr>
        </p:nvSpPr>
        <p:spPr>
          <a:prstGeom prst="rect">
            <a:avLst/>
          </a:prstGeom>
        </p:spPr>
        <p:txBody>
          <a:bodyPr/>
          <a:lstStyle/>
          <a:p>
            <a:pPr lvl="0">
              <a:defRPr sz="1800"/>
            </a:pPr>
            <a:r>
              <a:rPr sz="2200"/>
              <a:t>We are going to focus mostly on using vagrant from here.</a:t>
            </a:r>
            <a:endParaRPr sz="2200"/>
          </a:p>
          <a:p>
            <a:pPr lvl="0">
              <a:defRPr sz="1800"/>
            </a:pPr>
            <a:r>
              <a:rPr sz="2200"/>
              <a:t>Provisioners are needed to set up the meat of your server on your vm. These orchestration apps are usually used in deployment and automation scenarios so they are all pretty powerful. Here are a few that I’ve encountered.</a:t>
            </a:r>
            <a:endParaRPr sz="2200"/>
          </a:p>
          <a:p>
            <a:pPr lvl="0">
              <a:defRPr sz="1800"/>
            </a:pPr>
            <a:r>
              <a:rPr sz="2200"/>
              <a:t>Puppet. It’s been around for a while and is pretty widely used. Lots of documentation and some existing vagrant puppet drupal projects exist on github.</a:t>
            </a:r>
            <a:endParaRPr sz="2200"/>
          </a:p>
          <a:p>
            <a:pPr lvl="0">
              <a:defRPr sz="1800"/>
            </a:pPr>
            <a:r>
              <a:rPr sz="2200"/>
              <a:t>Chef. Ruby-based. Lots of “cookbooks” and “recipes” available on github. Also used by one of my recommended starter projects for this. Vamp</a:t>
            </a:r>
            <a:endParaRPr sz="2200"/>
          </a:p>
          <a:p>
            <a:pPr lvl="0">
              <a:defRPr sz="1800"/>
            </a:pPr>
            <a:r>
              <a:rPr sz="2200"/>
              <a:t>Ansible. Yaml config’d. Built in python and very powerful. Also popular on the github.</a:t>
            </a:r>
            <a:endParaRPr sz="2200"/>
          </a:p>
          <a:p>
            <a:pPr lvl="0">
              <a:defRPr sz="1800"/>
            </a:pPr>
            <a:r>
              <a:rPr sz="2200"/>
              <a:t>Fabric. Fabric is a Python (2.5-2.7) library and command-line tool for streamlining the use of SSH for application deployment or systems administration tasks. Provisioning is done via python commands.</a:t>
            </a:r>
            <a:endParaRPr sz="2200"/>
          </a:p>
          <a:p>
            <a:pPr lvl="0">
              <a:defRPr sz="1800"/>
            </a:pPr>
            <a:r>
              <a:rPr sz="2200"/>
              <a:t>There are a few others out there I am less familiar with, but these are the major ones you will see.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7" name="Shape 77"/>
          <p:cNvSpPr/>
          <p:nvPr>
            <p:ph type="sldImg"/>
          </p:nvPr>
        </p:nvSpPr>
        <p:spPr>
          <a:prstGeom prst="rect">
            <a:avLst/>
          </a:prstGeom>
        </p:spPr>
        <p:txBody>
          <a:bodyPr/>
          <a:lstStyle/>
          <a:p>
            <a:pPr lvl="0"/>
          </a:p>
        </p:txBody>
      </p:sp>
      <p:sp>
        <p:nvSpPr>
          <p:cNvPr id="78" name="Shape 78"/>
          <p:cNvSpPr/>
          <p:nvPr>
            <p:ph type="body" sz="quarter" idx="1"/>
          </p:nvPr>
        </p:nvSpPr>
        <p:spPr>
          <a:prstGeom prst="rect">
            <a:avLst/>
          </a:prstGeom>
        </p:spPr>
        <p:txBody>
          <a:bodyPr/>
          <a:lstStyle/>
          <a:p>
            <a:pPr lvl="0">
              <a:defRPr sz="1800"/>
            </a:pPr>
            <a:r>
              <a:rPr sz="2200"/>
              <a:t>A few items to consider.</a:t>
            </a:r>
            <a:endParaRPr sz="2200"/>
          </a:p>
          <a:p>
            <a:pPr lvl="0">
              <a:defRPr sz="1800"/>
            </a:pPr>
            <a:r>
              <a:rPr sz="2200"/>
              <a:t>The most important one to consider is how much work can you or do you want to put into getting this together. There is debate as to what combination is the best. I don’t even think the solution we currently have is the most ideal, but it works well for us where we are now. We are using Vagrant, Virtualbox, and Chef. Our project was originally built off of a now defunct project called drupal-lamp. There is a successor to that project still on github called Vampd.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3" name="Shape 83"/>
          <p:cNvSpPr/>
          <p:nvPr>
            <p:ph type="sldImg"/>
          </p:nvPr>
        </p:nvSpPr>
        <p:spPr>
          <a:prstGeom prst="rect">
            <a:avLst/>
          </a:prstGeom>
        </p:spPr>
        <p:txBody>
          <a:bodyPr/>
          <a:lstStyle/>
          <a:p>
            <a:pPr lvl="0"/>
          </a:p>
        </p:txBody>
      </p:sp>
      <p:sp>
        <p:nvSpPr>
          <p:cNvPr id="84" name="Shape 84"/>
          <p:cNvSpPr/>
          <p:nvPr>
            <p:ph type="body" sz="quarter" idx="1"/>
          </p:nvPr>
        </p:nvSpPr>
        <p:spPr>
          <a:prstGeom prst="rect">
            <a:avLst/>
          </a:prstGeom>
        </p:spPr>
        <p:txBody>
          <a:bodyPr/>
          <a:lstStyle/>
          <a:p>
            <a:pPr lvl="0">
              <a:defRPr sz="1800"/>
            </a:pPr>
            <a:r>
              <a:rPr sz="2200"/>
              <a:t>Before we get into the best practices, let’s jump into what is most likely to trip you up when you get started with virtualizing.</a:t>
            </a:r>
            <a:endParaRPr sz="2200"/>
          </a:p>
          <a:p>
            <a:pPr lvl="0">
              <a:defRPr sz="1800"/>
            </a:pPr>
            <a:endParaRPr sz="2200"/>
          </a:p>
          <a:p>
            <a:pPr lvl="0">
              <a:defRPr sz="1800"/>
            </a:pPr>
            <a:r>
              <a:rPr sz="2200"/>
              <a:t>Pitfalls and woes</a:t>
            </a:r>
            <a:endParaRPr sz="2200"/>
          </a:p>
          <a:p>
            <a:pPr lvl="0">
              <a:defRPr sz="1800"/>
            </a:pPr>
            <a:r>
              <a:rPr sz="2200"/>
              <a:t>There will still be things to install locally.</a:t>
            </a:r>
            <a:endParaRPr sz="2200"/>
          </a:p>
          <a:p>
            <a:pPr lvl="0">
              <a:defRPr sz="1800"/>
            </a:pPr>
            <a:r>
              <a:rPr sz="2200"/>
              <a:t>Vagrant is installed on the local machine and therefore has to be kept up to some degree. It also has some required plugins that will need to be installed for everyone who uses it to get the most out of what it can offer. That means new features will have more local machine requirements sometimes and an update can set a team member back a little if not communicated properly.</a:t>
            </a:r>
            <a:endParaRPr sz="2200"/>
          </a:p>
          <a:p>
            <a:pPr lvl="0">
              <a:defRPr sz="1800"/>
            </a:pPr>
            <a:r>
              <a:rPr sz="2200"/>
              <a:t>It won’t always work perfectly on the next guys computer</a:t>
            </a:r>
            <a:endParaRPr sz="2200"/>
          </a:p>
          <a:p>
            <a:pPr lvl="0">
              <a:defRPr sz="1800"/>
            </a:pPr>
            <a:r>
              <a:rPr sz="2200"/>
              <a:t>Even in a perfect scenario where all computers on the team are the same model and OS, it is possible for things to not quite load up as it does on yours. This is a common misconception of virtualization. With the need for some local installation and updating it can still vary. </a:t>
            </a:r>
            <a:endParaRPr sz="2200"/>
          </a:p>
          <a:p>
            <a:pPr lvl="0">
              <a:defRPr sz="1800"/>
            </a:pPr>
            <a:r>
              <a:rPr sz="2200"/>
              <a:t>Troubleshooting provisioner errors can be difficult</a:t>
            </a:r>
            <a:endParaRPr sz="2200"/>
          </a:p>
          <a:p>
            <a:pPr lvl="0">
              <a:defRPr sz="1800"/>
            </a:pPr>
            <a:r>
              <a:rPr sz="2200"/>
              <a:t>Not every member of your team will have intimate knowledge of how the provisioner works and if an error occurs during spin-up, they may need to pull in another member of the team to figure what went wrong. It is rare for a working vagrant setup to fail and it will likely not happen at random, but it can be daunting for other members of the team. This is obviously a bigger deal for teams without a dedicated DevOps or IT.</a:t>
            </a:r>
            <a:endParaRPr sz="2200"/>
          </a:p>
          <a:p>
            <a:pPr lvl="0">
              <a:defRPr sz="1800"/>
            </a:pPr>
            <a:r>
              <a:rPr sz="2200"/>
              <a:t>Hacked!</a:t>
            </a:r>
            <a:endParaRPr sz="2200"/>
          </a:p>
          <a:p>
            <a:pPr lvl="0">
              <a:defRPr sz="1800"/>
            </a:pPr>
            <a:r>
              <a:rPr sz="2200"/>
              <a:t>It can be tempting to hack or overly modify the way a certain script works and extend vagrant. I know I did. I jumped in feet first into vagrant and chef and had almost no clue about Ruby or how chef recipes worked. I did notice that vagrant could run other kinds of scripts and used the bash and perl that I felt more comfortable with to extend our vagrant setup. This makes for a detached part of the spin-up process and can be much, much, more difficult to troubleshoot!</a:t>
            </a:r>
            <a:endParaRPr sz="2200"/>
          </a:p>
          <a:p>
            <a:pPr lvl="0">
              <a:defRPr sz="1800"/>
            </a:pPr>
            <a:r>
              <a:rPr sz="2200"/>
              <a:t>Syncing</a:t>
            </a:r>
            <a:endParaRPr sz="2200"/>
          </a:p>
          <a:p>
            <a:pPr lvl="0">
              <a:defRPr sz="1800"/>
            </a:pPr>
            <a:r>
              <a:rPr sz="2200"/>
              <a:t>NFS is slow, Rsync is one way, SMB is only for Windows. Picking your poison can be a pain in the butt. For lightweight sites I would absolutely recommend using NFS. Its what Drupal prefers and has plenty of benefits if you can use it. Rsync is faster by far, but you will be disappointed to find it is a one-way trip for your files at the moment. (Host to guest only without any additional plugins for vagrant)</a:t>
            </a:r>
            <a:endParaRPr sz="220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8" name="Shape 88"/>
          <p:cNvSpPr/>
          <p:nvPr>
            <p:ph type="sldImg"/>
          </p:nvPr>
        </p:nvSpPr>
        <p:spPr>
          <a:prstGeom prst="rect">
            <a:avLst/>
          </a:prstGeom>
        </p:spPr>
        <p:txBody>
          <a:bodyPr/>
          <a:lstStyle/>
          <a:p>
            <a:pPr lvl="0"/>
          </a:p>
        </p:txBody>
      </p:sp>
      <p:sp>
        <p:nvSpPr>
          <p:cNvPr id="89" name="Shape 89"/>
          <p:cNvSpPr/>
          <p:nvPr>
            <p:ph type="body" sz="quarter" idx="1"/>
          </p:nvPr>
        </p:nvSpPr>
        <p:spPr>
          <a:prstGeom prst="rect">
            <a:avLst/>
          </a:prstGeom>
        </p:spPr>
        <p:txBody>
          <a:bodyPr/>
          <a:lstStyle/>
          <a:p>
            <a:pPr lvl="0">
              <a:defRPr sz="1800"/>
            </a:pPr>
            <a:r>
              <a:rPr sz="2200"/>
              <a:t>Start with an existing vagrant lamp project like vampd</a:t>
            </a:r>
            <a:endParaRPr sz="2200"/>
          </a:p>
          <a:p>
            <a:pPr lvl="0">
              <a:defRPr sz="1800"/>
            </a:pPr>
            <a:r>
              <a:rPr sz="2200"/>
              <a:t>Starting a virtualized environment with your own provision scripts will definitely be more tailored to your specific needs when you get down to it, but the time invested and the extra learning curve will add more time before any of it pays off. Start with an existing project and reverse engineer it a little first. If it does the job on its own then use it!</a:t>
            </a:r>
            <a:endParaRPr sz="2200"/>
          </a:p>
          <a:p>
            <a:pPr lvl="0">
              <a:defRPr sz="1800"/>
            </a:pPr>
            <a:r>
              <a:rPr sz="2200"/>
              <a:t>Go slow.</a:t>
            </a:r>
            <a:endParaRPr sz="2200"/>
          </a:p>
          <a:p>
            <a:pPr lvl="0">
              <a:defRPr sz="1800"/>
            </a:pPr>
            <a:r>
              <a:rPr sz="2200"/>
              <a:t>Don’t get ahead of yourself. The first step in getting into a virtualized dev setup is to get a basic LAMP stack or similar. If you try and implement everything at once you will likely get discouraged quicker. That isn’t to say you shouldn’t implement things you need immediately to get to work, but that extra package can wait.</a:t>
            </a:r>
            <a:endParaRPr sz="2200"/>
          </a:p>
          <a:p>
            <a:pPr lvl="0">
              <a:defRPr sz="1800"/>
            </a:pPr>
            <a:r>
              <a:rPr sz="2200"/>
              <a:t>Stick close to what you know.</a:t>
            </a:r>
            <a:endParaRPr sz="2200"/>
          </a:p>
          <a:p>
            <a:pPr lvl="0">
              <a:defRPr sz="1800"/>
            </a:pPr>
            <a:r>
              <a:rPr sz="2200"/>
              <a:t>If you are confused by Ruby, stay away from Chef. If Yaml makes you happy, look to Ansible and start with that. There is no reason to force yourself into a tough to maintain situation.</a:t>
            </a:r>
            <a:endParaRPr sz="2200"/>
          </a:p>
          <a:p>
            <a:pPr lvl="0">
              <a:defRPr sz="1800"/>
            </a:pPr>
            <a:r>
              <a:rPr sz="2200"/>
              <a:t>Mirror what matters.</a:t>
            </a:r>
            <a:endParaRPr sz="2200"/>
          </a:p>
          <a:p>
            <a:pPr lvl="0">
              <a:defRPr sz="1800"/>
            </a:pPr>
            <a:r>
              <a:rPr sz="2200"/>
              <a:t>Not everything needs to be exactly duplicated from your production environment to get you started. If the prod server is running MariaDB, you can definitely get away with running MySQL with almost no hiccups. Even the difference between apache and nginx becomes pretty minimal from a code perspective. (Unless you are using htaccess heavily for some reason)</a:t>
            </a:r>
            <a:endParaRPr sz="2200"/>
          </a:p>
          <a:p>
            <a:pPr lvl="0">
              <a:defRPr sz="1800"/>
            </a:pPr>
            <a:r>
              <a:rPr sz="2200"/>
              <a:t>Submodules!</a:t>
            </a:r>
            <a:endParaRPr sz="2200"/>
          </a:p>
          <a:p>
            <a:pPr lvl="0">
              <a:defRPr sz="1800"/>
            </a:pPr>
            <a:r>
              <a:rPr sz="2200"/>
              <a:t>We’ve seen great success and added consistency in adding vagrant and it’s provision scripts as a git submodule to our projects. It means when anyone on the team pulls a projects they will have the vagrant code they need to spin up the site with little to no issues.</a:t>
            </a:r>
            <a:endParaRPr sz="2200"/>
          </a:p>
          <a:p>
            <a:pPr lvl="0">
              <a:defRPr sz="1800"/>
            </a:pPr>
            <a:r>
              <a:rPr sz="2200"/>
              <a:t>Research</a:t>
            </a:r>
            <a:endParaRPr sz="2200"/>
          </a:p>
          <a:p>
            <a:pPr lvl="0">
              <a:defRPr sz="1800"/>
            </a:pPr>
            <a:r>
              <a:rPr sz="2200"/>
              <a:t>Dig deep! Don’t be afraid to look into what vagrant or your provisioner is doing behind the scenes. You will be surprised how much power there is to unlock!</a:t>
            </a:r>
            <a:endParaRPr sz="2200"/>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5" name="Shape 5"/>
          <p:cNvSpPr/>
          <p:nvPr>
            <p:ph type="title"/>
          </p:nvPr>
        </p:nvSpPr>
        <p:spPr>
          <a:xfrm>
            <a:off x="1270000" y="1638300"/>
            <a:ext cx="10464800" cy="3302000"/>
          </a:xfrm>
          <a:prstGeom prst="rect">
            <a:avLst/>
          </a:prstGeom>
        </p:spPr>
        <p:txBody>
          <a:bodyPr anchor="b"/>
          <a:lstStyle/>
          <a:p>
            <a:pPr lvl="0">
              <a:defRPr sz="1800"/>
            </a:pPr>
            <a:r>
              <a:rPr sz="8000"/>
              <a:t>Title Text</a:t>
            </a:r>
          </a:p>
        </p:txBody>
      </p:sp>
      <p:sp>
        <p:nvSpPr>
          <p:cNvPr id="6" name="Shape 6"/>
          <p:cNvSpPr/>
          <p:nvPr>
            <p:ph type="body"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1270000" y="6718300"/>
            <a:ext cx="10464800" cy="1422400"/>
          </a:xfrm>
          <a:prstGeom prst="rect">
            <a:avLst/>
          </a:prstGeom>
        </p:spPr>
        <p:txBody>
          <a:bodyPr anchor="b"/>
          <a:lstStyle/>
          <a:p>
            <a:pPr lvl="0">
              <a:defRPr sz="1800"/>
            </a:pPr>
            <a:r>
              <a:rPr sz="8000"/>
              <a:t>Title Text</a:t>
            </a:r>
          </a:p>
        </p:txBody>
      </p:sp>
      <p:sp>
        <p:nvSpPr>
          <p:cNvPr id="9" name="Shape 9"/>
          <p:cNvSpPr/>
          <p:nvPr>
            <p:ph type="body"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270000" y="3225800"/>
            <a:ext cx="10464800" cy="3302000"/>
          </a:xfrm>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952500" y="635000"/>
            <a:ext cx="5334000" cy="3987800"/>
          </a:xfrm>
          <a:prstGeom prst="rect">
            <a:avLst/>
          </a:prstGeom>
        </p:spPr>
        <p:txBody>
          <a:bodyPr anchor="b"/>
          <a:lstStyle>
            <a:lvl1pPr>
              <a:defRPr sz="6000"/>
            </a:lvl1pPr>
          </a:lstStyle>
          <a:p>
            <a:pPr lvl="0">
              <a:defRPr sz="1800"/>
            </a:pPr>
            <a:r>
              <a:rPr sz="6000"/>
              <a:t>Title Text</a:t>
            </a:r>
          </a:p>
        </p:txBody>
      </p:sp>
      <p:sp>
        <p:nvSpPr>
          <p:cNvPr id="14" name="Shape 14"/>
          <p:cNvSpPr/>
          <p:nvPr>
            <p:ph type="body"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pPr>
            <a:r>
              <a:rPr sz="3200"/>
              <a:t>Body Level One</a:t>
            </a:r>
            <a:endParaRPr sz="3200"/>
          </a:p>
          <a:p>
            <a:pPr lvl="1">
              <a:defRPr sz="1800"/>
            </a:pPr>
            <a:r>
              <a:rPr sz="3200"/>
              <a:t>Body Level Two</a:t>
            </a:r>
            <a:endParaRPr sz="3200"/>
          </a:p>
          <a:p>
            <a:pPr lvl="2">
              <a:defRPr sz="1800"/>
            </a:pPr>
            <a:r>
              <a:rPr sz="3200"/>
              <a:t>Body Level Three</a:t>
            </a:r>
            <a:endParaRPr sz="3200"/>
          </a:p>
          <a:p>
            <a:pPr lvl="3">
              <a:defRPr sz="1800"/>
            </a:pPr>
            <a:r>
              <a:rPr sz="3200"/>
              <a:t>Body Level Four</a:t>
            </a:r>
            <a:endParaRPr sz="3200"/>
          </a:p>
          <a:p>
            <a:pPr lvl="4">
              <a:defRPr sz="1800"/>
            </a:pPr>
            <a:r>
              <a:rPr sz="3200"/>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p>
            <a:pPr lvl="0">
              <a:defRPr sz="1800"/>
            </a:pPr>
            <a:r>
              <a:rPr sz="8000"/>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pPr>
            <a:r>
              <a:rPr sz="8000"/>
              <a:t>Title Text</a:t>
            </a:r>
          </a:p>
        </p:txBody>
      </p:sp>
      <p:sp>
        <p:nvSpPr>
          <p:cNvPr id="19" name="Shape 19"/>
          <p:cNvSpPr/>
          <p:nvPr>
            <p:ph type="body" idx="1"/>
          </p:nvPr>
        </p:nvSpPr>
        <p:spPr>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pPr>
            <a:r>
              <a:rPr sz="8000"/>
              <a:t>Title Text</a:t>
            </a:r>
          </a:p>
        </p:txBody>
      </p:sp>
      <p:sp>
        <p:nvSpPr>
          <p:cNvPr id="22" name="Shape 22"/>
          <p:cNvSpPr/>
          <p:nvPr>
            <p:ph type="body"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lvl="0">
              <a:defRPr sz="1800"/>
            </a:pPr>
            <a:r>
              <a:rPr sz="2800"/>
              <a:t>Body Level One</a:t>
            </a:r>
            <a:endParaRPr sz="2800"/>
          </a:p>
          <a:p>
            <a:pPr lvl="1">
              <a:defRPr sz="1800"/>
            </a:pPr>
            <a:r>
              <a:rPr sz="2800"/>
              <a:t>Body Level Two</a:t>
            </a:r>
            <a:endParaRPr sz="2800"/>
          </a:p>
          <a:p>
            <a:pPr lvl="2">
              <a:defRPr sz="1800"/>
            </a:pPr>
            <a:r>
              <a:rPr sz="2800"/>
              <a:t>Body Level Three</a:t>
            </a:r>
            <a:endParaRPr sz="2800"/>
          </a:p>
          <a:p>
            <a:pPr lvl="3">
              <a:defRPr sz="1800"/>
            </a:pPr>
            <a:r>
              <a:rPr sz="2800"/>
              <a:t>Body Level Four</a:t>
            </a:r>
            <a:endParaRPr sz="2800"/>
          </a:p>
          <a:p>
            <a:pPr lvl="4">
              <a:defRPr sz="1800"/>
            </a:pPr>
            <a:r>
              <a:rPr sz="2800"/>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952500" y="1270000"/>
            <a:ext cx="11099800" cy="7213600"/>
          </a:xfrm>
          <a:prstGeom prst="rect">
            <a:avLst/>
          </a:prstGeom>
        </p:spPr>
        <p:txBody>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952500" y="4445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8000"/>
              <a:t>Title Text</a:t>
            </a:r>
          </a:p>
        </p:txBody>
      </p:sp>
      <p:sp>
        <p:nvSpPr>
          <p:cNvPr id="3" name="Shape 3"/>
          <p:cNvSpPr/>
          <p:nvPr>
            <p:ph type="body" idx="1"/>
          </p:nvPr>
        </p:nvSpPr>
        <p:spPr>
          <a:xfrm>
            <a:off x="952500" y="26035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pPr>
            <a:r>
              <a:rPr sz="3600"/>
              <a:t>Body Level One</a:t>
            </a:r>
            <a:endParaRPr sz="3600"/>
          </a:p>
          <a:p>
            <a:pPr lvl="1">
              <a:defRPr sz="1800"/>
            </a:pPr>
            <a:r>
              <a:rPr sz="3600"/>
              <a:t>Body Level Two</a:t>
            </a:r>
            <a:endParaRPr sz="3600"/>
          </a:p>
          <a:p>
            <a:pPr lvl="2">
              <a:defRPr sz="1800"/>
            </a:pPr>
            <a:r>
              <a:rPr sz="3600"/>
              <a:t>Body Level Three</a:t>
            </a:r>
            <a:endParaRPr sz="3600"/>
          </a:p>
          <a:p>
            <a:pPr lvl="3">
              <a:defRPr sz="1800"/>
            </a:pPr>
            <a:r>
              <a:rPr sz="3600"/>
              <a:t>Body Level Four</a:t>
            </a:r>
            <a:endParaRPr sz="3600"/>
          </a:p>
          <a:p>
            <a:pPr lvl="4">
              <a:defRPr sz="1800"/>
            </a:pPr>
            <a:r>
              <a:rPr sz="3600"/>
              <a:t>Body Level Five</a:t>
            </a:r>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med" advClick="1"/>
  <p:txStyles>
    <p:titleStyle>
      <a:lvl1pPr algn="ctr" defTabSz="584200">
        <a:defRPr sz="8000">
          <a:latin typeface="+mn-lt"/>
          <a:ea typeface="+mn-ea"/>
          <a:cs typeface="+mn-cs"/>
          <a:sym typeface="Helvetica Light"/>
        </a:defRPr>
      </a:lvl1pPr>
      <a:lvl2pPr indent="228600" algn="ctr" defTabSz="584200">
        <a:defRPr sz="8000">
          <a:latin typeface="+mn-lt"/>
          <a:ea typeface="+mn-ea"/>
          <a:cs typeface="+mn-cs"/>
          <a:sym typeface="Helvetica Light"/>
        </a:defRPr>
      </a:lvl2pPr>
      <a:lvl3pPr indent="457200" algn="ctr" defTabSz="584200">
        <a:defRPr sz="8000">
          <a:latin typeface="+mn-lt"/>
          <a:ea typeface="+mn-ea"/>
          <a:cs typeface="+mn-cs"/>
          <a:sym typeface="Helvetica Light"/>
        </a:defRPr>
      </a:lvl3pPr>
      <a:lvl4pPr indent="685800" algn="ctr" defTabSz="584200">
        <a:defRPr sz="8000">
          <a:latin typeface="+mn-lt"/>
          <a:ea typeface="+mn-ea"/>
          <a:cs typeface="+mn-cs"/>
          <a:sym typeface="Helvetica Light"/>
        </a:defRPr>
      </a:lvl4pPr>
      <a:lvl5pPr indent="914400" algn="ctr" defTabSz="584200">
        <a:defRPr sz="8000">
          <a:latin typeface="+mn-lt"/>
          <a:ea typeface="+mn-ea"/>
          <a:cs typeface="+mn-cs"/>
          <a:sym typeface="Helvetica Light"/>
        </a:defRPr>
      </a:lvl5pPr>
      <a:lvl6pPr indent="1143000" algn="ctr" defTabSz="584200">
        <a:defRPr sz="8000">
          <a:latin typeface="+mn-lt"/>
          <a:ea typeface="+mn-ea"/>
          <a:cs typeface="+mn-cs"/>
          <a:sym typeface="Helvetica Light"/>
        </a:defRPr>
      </a:lvl6pPr>
      <a:lvl7pPr indent="1371600" algn="ctr" defTabSz="584200">
        <a:defRPr sz="8000">
          <a:latin typeface="+mn-lt"/>
          <a:ea typeface="+mn-ea"/>
          <a:cs typeface="+mn-cs"/>
          <a:sym typeface="Helvetica Light"/>
        </a:defRPr>
      </a:lvl7pPr>
      <a:lvl8pPr indent="1600200" algn="ctr" defTabSz="584200">
        <a:defRPr sz="8000">
          <a:latin typeface="+mn-lt"/>
          <a:ea typeface="+mn-ea"/>
          <a:cs typeface="+mn-cs"/>
          <a:sym typeface="Helvetica Light"/>
        </a:defRPr>
      </a:lvl8pPr>
      <a:lvl9pPr indent="1828800" algn="ctr" defTabSz="584200">
        <a:defRPr sz="8000">
          <a:latin typeface="+mn-lt"/>
          <a:ea typeface="+mn-ea"/>
          <a:cs typeface="+mn-cs"/>
          <a:sym typeface="Helvetica Light"/>
        </a:defRPr>
      </a:lvl9pPr>
    </p:titleStyle>
    <p:bodyStyle>
      <a:lvl1pPr marL="444500" indent="-444500" defTabSz="584200">
        <a:spcBef>
          <a:spcPts val="4200"/>
        </a:spcBef>
        <a:buSzPct val="75000"/>
        <a:buChar char="•"/>
        <a:defRPr sz="3600">
          <a:latin typeface="+mn-lt"/>
          <a:ea typeface="+mn-ea"/>
          <a:cs typeface="+mn-cs"/>
          <a:sym typeface="Helvetica Light"/>
        </a:defRPr>
      </a:lvl1pPr>
      <a:lvl2pPr marL="889000" indent="-444500" defTabSz="584200">
        <a:spcBef>
          <a:spcPts val="4200"/>
        </a:spcBef>
        <a:buSzPct val="75000"/>
        <a:buChar char="•"/>
        <a:defRPr sz="3600">
          <a:latin typeface="+mn-lt"/>
          <a:ea typeface="+mn-ea"/>
          <a:cs typeface="+mn-cs"/>
          <a:sym typeface="Helvetica Light"/>
        </a:defRPr>
      </a:lvl2pPr>
      <a:lvl3pPr marL="1333500" indent="-444500" defTabSz="584200">
        <a:spcBef>
          <a:spcPts val="4200"/>
        </a:spcBef>
        <a:buSzPct val="75000"/>
        <a:buChar char="•"/>
        <a:defRPr sz="3600">
          <a:latin typeface="+mn-lt"/>
          <a:ea typeface="+mn-ea"/>
          <a:cs typeface="+mn-cs"/>
          <a:sym typeface="Helvetica Light"/>
        </a:defRPr>
      </a:lvl3pPr>
      <a:lvl4pPr marL="1778000" indent="-444500" defTabSz="584200">
        <a:spcBef>
          <a:spcPts val="4200"/>
        </a:spcBef>
        <a:buSzPct val="75000"/>
        <a:buChar char="•"/>
        <a:defRPr sz="3600">
          <a:latin typeface="+mn-lt"/>
          <a:ea typeface="+mn-ea"/>
          <a:cs typeface="+mn-cs"/>
          <a:sym typeface="Helvetica Light"/>
        </a:defRPr>
      </a:lvl4pPr>
      <a:lvl5pPr marL="2222500" indent="-444500" defTabSz="584200">
        <a:spcBef>
          <a:spcPts val="4200"/>
        </a:spcBef>
        <a:buSzPct val="75000"/>
        <a:buChar char="•"/>
        <a:defRPr sz="3600">
          <a:latin typeface="+mn-lt"/>
          <a:ea typeface="+mn-ea"/>
          <a:cs typeface="+mn-cs"/>
          <a:sym typeface="Helvetica Light"/>
        </a:defRPr>
      </a:lvl5pPr>
      <a:lvl6pPr marL="2667000" indent="-444500" defTabSz="584200">
        <a:spcBef>
          <a:spcPts val="4200"/>
        </a:spcBef>
        <a:buSzPct val="75000"/>
        <a:buChar char="•"/>
        <a:defRPr sz="3600">
          <a:latin typeface="+mn-lt"/>
          <a:ea typeface="+mn-ea"/>
          <a:cs typeface="+mn-cs"/>
          <a:sym typeface="Helvetica Light"/>
        </a:defRPr>
      </a:lvl6pPr>
      <a:lvl7pPr marL="3111500" indent="-444500" defTabSz="584200">
        <a:spcBef>
          <a:spcPts val="4200"/>
        </a:spcBef>
        <a:buSzPct val="75000"/>
        <a:buChar char="•"/>
        <a:defRPr sz="3600">
          <a:latin typeface="+mn-lt"/>
          <a:ea typeface="+mn-ea"/>
          <a:cs typeface="+mn-cs"/>
          <a:sym typeface="Helvetica Light"/>
        </a:defRPr>
      </a:lvl7pPr>
      <a:lvl8pPr marL="3556000" indent="-444500" defTabSz="584200">
        <a:spcBef>
          <a:spcPts val="4200"/>
        </a:spcBef>
        <a:buSzPct val="75000"/>
        <a:buChar char="•"/>
        <a:defRPr sz="3600">
          <a:latin typeface="+mn-lt"/>
          <a:ea typeface="+mn-ea"/>
          <a:cs typeface="+mn-cs"/>
          <a:sym typeface="Helvetica Light"/>
        </a:defRPr>
      </a:lvl8pPr>
      <a:lvl9pPr marL="4000500" indent="-444500" defTabSz="584200">
        <a:spcBef>
          <a:spcPts val="4200"/>
        </a:spcBef>
        <a:buSzPct val="75000"/>
        <a:buChar char="•"/>
        <a:defRPr sz="3600">
          <a:latin typeface="+mn-lt"/>
          <a:ea typeface="+mn-ea"/>
          <a:cs typeface="+mn-cs"/>
          <a:sym typeface="Helvetica Light"/>
        </a:defRPr>
      </a:lvl9pPr>
    </p:bodyStyle>
    <p:otherStyle>
      <a:lvl1pPr algn="ctr" defTabSz="584200">
        <a:defRPr>
          <a:solidFill>
            <a:schemeClr val="tx1"/>
          </a:solidFill>
          <a:latin typeface="+mn-lt"/>
          <a:ea typeface="+mn-ea"/>
          <a:cs typeface="+mn-cs"/>
          <a:sym typeface="Helvetica Light"/>
        </a:defRPr>
      </a:lvl1pPr>
      <a:lvl2pPr indent="228600" algn="ctr" defTabSz="584200">
        <a:defRPr>
          <a:solidFill>
            <a:schemeClr val="tx1"/>
          </a:solidFill>
          <a:latin typeface="+mn-lt"/>
          <a:ea typeface="+mn-ea"/>
          <a:cs typeface="+mn-cs"/>
          <a:sym typeface="Helvetica Light"/>
        </a:defRPr>
      </a:lvl2pPr>
      <a:lvl3pPr indent="457200" algn="ctr" defTabSz="584200">
        <a:defRPr>
          <a:solidFill>
            <a:schemeClr val="tx1"/>
          </a:solidFill>
          <a:latin typeface="+mn-lt"/>
          <a:ea typeface="+mn-ea"/>
          <a:cs typeface="+mn-cs"/>
          <a:sym typeface="Helvetica Light"/>
        </a:defRPr>
      </a:lvl3pPr>
      <a:lvl4pPr indent="685800" algn="ctr" defTabSz="584200">
        <a:defRPr>
          <a:solidFill>
            <a:schemeClr val="tx1"/>
          </a:solidFill>
          <a:latin typeface="+mn-lt"/>
          <a:ea typeface="+mn-ea"/>
          <a:cs typeface="+mn-cs"/>
          <a:sym typeface="Helvetica Light"/>
        </a:defRPr>
      </a:lvl4pPr>
      <a:lvl5pPr indent="914400" algn="ctr" defTabSz="584200">
        <a:defRPr>
          <a:solidFill>
            <a:schemeClr val="tx1"/>
          </a:solidFill>
          <a:latin typeface="+mn-lt"/>
          <a:ea typeface="+mn-ea"/>
          <a:cs typeface="+mn-cs"/>
          <a:sym typeface="Helvetica Light"/>
        </a:defRPr>
      </a:lvl5pPr>
      <a:lvl6pPr indent="1143000" algn="ctr" defTabSz="584200">
        <a:defRPr>
          <a:solidFill>
            <a:schemeClr val="tx1"/>
          </a:solidFill>
          <a:latin typeface="+mn-lt"/>
          <a:ea typeface="+mn-ea"/>
          <a:cs typeface="+mn-cs"/>
          <a:sym typeface="Helvetica Light"/>
        </a:defRPr>
      </a:lvl6pPr>
      <a:lvl7pPr indent="1371600" algn="ctr" defTabSz="584200">
        <a:defRPr>
          <a:solidFill>
            <a:schemeClr val="tx1"/>
          </a:solidFill>
          <a:latin typeface="+mn-lt"/>
          <a:ea typeface="+mn-ea"/>
          <a:cs typeface="+mn-cs"/>
          <a:sym typeface="Helvetica Light"/>
        </a:defRPr>
      </a:lvl7pPr>
      <a:lvl8pPr indent="1600200" algn="ctr" defTabSz="584200">
        <a:defRPr>
          <a:solidFill>
            <a:schemeClr val="tx1"/>
          </a:solidFill>
          <a:latin typeface="+mn-lt"/>
          <a:ea typeface="+mn-ea"/>
          <a:cs typeface="+mn-cs"/>
          <a:sym typeface="Helvetica Light"/>
        </a:defRPr>
      </a:lvl8pPr>
      <a:lvl9pPr indent="1828800"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hyperlink" Target="https://github.com/vampd/vampd" TargetMode="Externa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hyperlink" Target="mailto:mike@ashday.com" TargetMode="External"/><Relationship Id="rId3" Type="http://schemas.openxmlformats.org/officeDocument/2006/relationships/image" Target="../media/image9.png"/></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upload.wikimedia.org/wikipedia/en/5/54/A2600_Pitfall.png" TargetMode="External"/><Relationship Id="rId3" Type="http://schemas.openxmlformats.org/officeDocument/2006/relationships/hyperlink" Target="http://vagrantup.com" TargetMode="External"/><Relationship Id="rId4" Type="http://schemas.openxmlformats.org/officeDocument/2006/relationships/hyperlink" Target="http://docker.com" TargetMode="External"/><Relationship Id="rId5" Type="http://schemas.openxmlformats.org/officeDocument/2006/relationships/hyperlink" Target="http://www.consciousconsumernetwork.tv/" TargetMode="External"/><Relationship Id="rId6" Type="http://schemas.openxmlformats.org/officeDocument/2006/relationships/hyperlink" Target="http://knowyourmeme.com/memes/awesome-face-epic-smiley" TargetMode="Externa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hyperlink" Target="https://www.vagrantup.com" TargetMode="External"/><Relationship Id="rId4" Type="http://schemas.openxmlformats.org/officeDocument/2006/relationships/hyperlink" Target="https://www.docker.com" TargetMode="External"/><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hyperlink" Target="http://www.kalamuna.com" TargetMode="External"/><Relationship Id="rId8" Type="http://schemas.openxmlformats.org/officeDocument/2006/relationships/hyperlink" Target="https://puphpet.com" TargetMode="Externa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hyperlink" Target="https://puppetlabs.com" TargetMode="External"/><Relationship Id="rId4" Type="http://schemas.openxmlformats.org/officeDocument/2006/relationships/hyperlink" Target="https://www.chef.io" TargetMode="External"/><Relationship Id="rId5" Type="http://schemas.openxmlformats.org/officeDocument/2006/relationships/hyperlink" Target="http://www.ansible.com" TargetMode="External"/><Relationship Id="rId6" Type="http://schemas.openxmlformats.org/officeDocument/2006/relationships/hyperlink" Target="http://docs.fabfile.org/en/latest" TargetMode="Externa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 name="Shape 32"/>
          <p:cNvSpPr/>
          <p:nvPr>
            <p:ph type="title"/>
          </p:nvPr>
        </p:nvSpPr>
        <p:spPr>
          <a:prstGeom prst="rect">
            <a:avLst/>
          </a:prstGeom>
        </p:spPr>
        <p:txBody>
          <a:bodyPr/>
          <a:lstStyle/>
          <a:p>
            <a:pPr lvl="0">
              <a:defRPr sz="1800"/>
            </a:pPr>
            <a:r>
              <a:rPr sz="8000"/>
              <a:t>Drupal in Virtual Environments</a:t>
            </a:r>
          </a:p>
        </p:txBody>
      </p:sp>
      <p:sp>
        <p:nvSpPr>
          <p:cNvPr id="33" name="Shape 33"/>
          <p:cNvSpPr/>
          <p:nvPr>
            <p:ph type="body" idx="1"/>
          </p:nvPr>
        </p:nvSpPr>
        <p:spPr>
          <a:prstGeom prst="rect">
            <a:avLst/>
          </a:prstGeom>
        </p:spPr>
        <p:txBody>
          <a:bodyPr/>
          <a:lstStyle/>
          <a:p>
            <a:pPr lvl="0">
              <a:defRPr sz="1800"/>
            </a:pPr>
            <a:r>
              <a:rPr sz="3200"/>
              <a:t>(or whatever that means!)</a:t>
            </a:r>
          </a:p>
        </p:txBody>
      </p:sp>
      <p:sp>
        <p:nvSpPr>
          <p:cNvPr id="34" name="Shape 34"/>
          <p:cNvSpPr/>
          <p:nvPr/>
        </p:nvSpPr>
        <p:spPr>
          <a:xfrm>
            <a:off x="-3187700" y="7759700"/>
            <a:ext cx="10464800" cy="72390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defRPr sz="4100"/>
            </a:lvl1pPr>
          </a:lstStyle>
          <a:p>
            <a:pPr lvl="0">
              <a:defRPr sz="1800"/>
            </a:pPr>
            <a:r>
              <a:rPr sz="4100"/>
              <a:t>mikeegoulding</a:t>
            </a:r>
          </a:p>
        </p:txBody>
      </p:sp>
      <p:sp>
        <p:nvSpPr>
          <p:cNvPr id="35" name="Shape 35"/>
          <p:cNvSpPr/>
          <p:nvPr/>
        </p:nvSpPr>
        <p:spPr>
          <a:xfrm>
            <a:off x="5435600" y="7759699"/>
            <a:ext cx="10464800" cy="723901"/>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spAutoFit/>
          </a:bodyPr>
          <a:lstStyle>
            <a:lvl1pPr>
              <a:defRPr sz="4100">
                <a:solidFill>
                  <a:srgbClr val="0365C0"/>
                </a:solidFill>
              </a:defRPr>
            </a:lvl1pPr>
          </a:lstStyle>
          <a:p>
            <a:pPr lvl="0">
              <a:defRPr sz="1800">
                <a:solidFill>
                  <a:srgbClr val="000000"/>
                </a:solidFill>
              </a:defRPr>
            </a:pPr>
            <a:r>
              <a:rPr sz="4100">
                <a:solidFill>
                  <a:srgbClr val="0365C0"/>
                </a:solidFill>
              </a:rPr>
              <a:t>@mikeethedude</a:t>
            </a:r>
          </a:p>
        </p:txBody>
      </p:sp>
      <p:pic>
        <p:nvPicPr>
          <p:cNvPr id="36" name="pasted-image.png"/>
          <p:cNvPicPr/>
          <p:nvPr/>
        </p:nvPicPr>
        <p:blipFill>
          <a:blip r:embed="rId2">
            <a:extLst/>
          </a:blip>
          <a:stretch>
            <a:fillRect/>
          </a:stretch>
        </p:blipFill>
        <p:spPr>
          <a:xfrm>
            <a:off x="7526930" y="7637302"/>
            <a:ext cx="1191516" cy="968696"/>
          </a:xfrm>
          <a:prstGeom prst="rect">
            <a:avLst/>
          </a:prstGeom>
          <a:ln w="12700">
            <a:miter lim="400000"/>
          </a:ln>
        </p:spPr>
      </p:pic>
      <p:pic>
        <p:nvPicPr>
          <p:cNvPr id="37" name="pasted-image.png"/>
          <p:cNvPicPr/>
          <p:nvPr/>
        </p:nvPicPr>
        <p:blipFill>
          <a:blip r:embed="rId3">
            <a:extLst/>
          </a:blip>
          <a:stretch>
            <a:fillRect/>
          </a:stretch>
        </p:blipFill>
        <p:spPr>
          <a:xfrm>
            <a:off x="3822700" y="7525892"/>
            <a:ext cx="1191516" cy="1191516"/>
          </a:xfrm>
          <a:prstGeom prst="rect">
            <a:avLst/>
          </a:prstGeom>
          <a:ln w="12700">
            <a:miter lim="400000"/>
          </a:ln>
        </p:spPr>
      </p:pic>
    </p:spTree>
  </p:cSld>
  <p:clrMapOvr>
    <a:masterClrMapping/>
  </p:clrMapOvr>
  <p:transitio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6" name="Shape 86"/>
          <p:cNvSpPr/>
          <p:nvPr>
            <p:ph type="title"/>
          </p:nvPr>
        </p:nvSpPr>
        <p:spPr>
          <a:prstGeom prst="rect">
            <a:avLst/>
          </a:prstGeom>
        </p:spPr>
        <p:txBody>
          <a:bodyPr/>
          <a:lstStyle/>
          <a:p>
            <a:pPr lvl="0" defTabSz="438150">
              <a:defRPr sz="1800"/>
            </a:pPr>
            <a:r>
              <a:rPr sz="6000"/>
              <a:t>Best Practices</a:t>
            </a:r>
            <a:endParaRPr sz="6000"/>
          </a:p>
          <a:p>
            <a:pPr lvl="0" defTabSz="438150">
              <a:defRPr sz="1800"/>
            </a:pPr>
            <a:r>
              <a:rPr sz="6000"/>
              <a:t>(Or how to get the most out of it)</a:t>
            </a:r>
          </a:p>
        </p:txBody>
      </p:sp>
      <p:sp>
        <p:nvSpPr>
          <p:cNvPr id="87" name="Shape 87"/>
          <p:cNvSpPr/>
          <p:nvPr>
            <p:ph type="body" idx="1"/>
          </p:nvPr>
        </p:nvSpPr>
        <p:spPr>
          <a:prstGeom prst="rect">
            <a:avLst/>
          </a:prstGeom>
        </p:spPr>
        <p:txBody>
          <a:bodyPr/>
          <a:lstStyle/>
          <a:p>
            <a:pPr lvl="0" marL="342264" indent="-342264" defTabSz="449833">
              <a:spcBef>
                <a:spcPts val="3200"/>
              </a:spcBef>
              <a:defRPr sz="1800"/>
            </a:pPr>
            <a:r>
              <a:rPr sz="2772"/>
              <a:t>Start with an existing project</a:t>
            </a:r>
            <a:endParaRPr sz="2772"/>
          </a:p>
          <a:p>
            <a:pPr lvl="1" marL="684529" indent="-342264" defTabSz="449833">
              <a:spcBef>
                <a:spcPts val="3200"/>
              </a:spcBef>
              <a:defRPr sz="1800"/>
            </a:pPr>
            <a:r>
              <a:rPr sz="2772"/>
              <a:t>Like Vampd (</a:t>
            </a:r>
            <a:r>
              <a:rPr sz="2772" u="sng">
                <a:hlinkClick r:id="rId3" invalidUrl="" action="" tgtFrame="" tooltip="" history="1" highlightClick="0" endSnd="0"/>
              </a:rPr>
              <a:t>https://github.com/vampd/vampd</a:t>
            </a:r>
            <a:r>
              <a:rPr sz="2772"/>
              <a:t>)</a:t>
            </a:r>
            <a:endParaRPr sz="2772"/>
          </a:p>
          <a:p>
            <a:pPr lvl="1" marL="684529" indent="-342264" defTabSz="449833">
              <a:spcBef>
                <a:spcPts val="3200"/>
              </a:spcBef>
              <a:defRPr sz="1800"/>
            </a:pPr>
            <a:r>
              <a:rPr sz="2772"/>
              <a:t>or VLAD (https://github.com/hashbangcode/vlad)</a:t>
            </a:r>
            <a:endParaRPr sz="2772"/>
          </a:p>
          <a:p>
            <a:pPr lvl="0" marL="342264" indent="-342264" defTabSz="449833">
              <a:spcBef>
                <a:spcPts val="3200"/>
              </a:spcBef>
              <a:defRPr sz="1800"/>
            </a:pPr>
            <a:r>
              <a:rPr sz="2772"/>
              <a:t>Go Slow</a:t>
            </a:r>
            <a:endParaRPr sz="2772"/>
          </a:p>
          <a:p>
            <a:pPr lvl="0" marL="342264" indent="-342264" defTabSz="449833">
              <a:spcBef>
                <a:spcPts val="3200"/>
              </a:spcBef>
              <a:defRPr sz="1800"/>
            </a:pPr>
            <a:r>
              <a:rPr sz="2772"/>
              <a:t>If you don’t like ____ language don’t use a provisioner based on it.</a:t>
            </a:r>
            <a:endParaRPr sz="2772"/>
          </a:p>
          <a:p>
            <a:pPr lvl="0" marL="342264" indent="-342264" defTabSz="449833">
              <a:spcBef>
                <a:spcPts val="3200"/>
              </a:spcBef>
              <a:defRPr sz="1800"/>
            </a:pPr>
            <a:r>
              <a:rPr sz="2772"/>
              <a:t>Mirror what matters from Prod</a:t>
            </a:r>
            <a:endParaRPr sz="2772"/>
          </a:p>
          <a:p>
            <a:pPr lvl="0" marL="342264" indent="-342264" defTabSz="449833">
              <a:spcBef>
                <a:spcPts val="3200"/>
              </a:spcBef>
              <a:defRPr sz="1800"/>
            </a:pPr>
            <a:r>
              <a:rPr sz="2772"/>
              <a:t>Submodules!</a:t>
            </a:r>
            <a:endParaRPr sz="2772"/>
          </a:p>
          <a:p>
            <a:pPr lvl="0" marL="342264" indent="-342264" defTabSz="449833">
              <a:spcBef>
                <a:spcPts val="3200"/>
              </a:spcBef>
              <a:defRPr sz="1800"/>
            </a:pPr>
            <a:r>
              <a:rPr sz="2772"/>
              <a:t>Research</a:t>
            </a:r>
          </a:p>
        </p:txBody>
      </p:sp>
    </p:spTree>
  </p:cSld>
  <p:clrMapOvr>
    <a:masterClrMapping/>
  </p:clrMapOvr>
  <p:transition spd="slow" advClick="1">
    <p:push dir="r"/>
  </p:transition>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1" name="Shape 91"/>
          <p:cNvSpPr/>
          <p:nvPr>
            <p:ph type="title"/>
          </p:nvPr>
        </p:nvSpPr>
        <p:spPr>
          <a:xfrm>
            <a:off x="1270000" y="799859"/>
            <a:ext cx="10464800" cy="8153881"/>
          </a:xfrm>
          <a:prstGeom prst="rect">
            <a:avLst/>
          </a:prstGeom>
        </p:spPr>
        <p:txBody>
          <a:bodyPr/>
          <a:lstStyle/>
          <a:p>
            <a:pPr lvl="0">
              <a:defRPr sz="1800"/>
            </a:pPr>
            <a:r>
              <a:rPr sz="8000"/>
              <a:t>Thanks!</a:t>
            </a:r>
            <a:endParaRPr sz="8000"/>
          </a:p>
          <a:p>
            <a:pPr lvl="0">
              <a:defRPr sz="1800"/>
            </a:pPr>
            <a:endParaRPr sz="8000"/>
          </a:p>
          <a:p>
            <a:pPr lvl="0">
              <a:defRPr sz="1800"/>
            </a:pPr>
            <a:r>
              <a:rPr sz="8000"/>
              <a:t>Questions?</a:t>
            </a:r>
          </a:p>
        </p:txBody>
      </p:sp>
      <p:sp>
        <p:nvSpPr>
          <p:cNvPr id="92" name="Shape 92"/>
          <p:cNvSpPr/>
          <p:nvPr/>
        </p:nvSpPr>
        <p:spPr>
          <a:xfrm>
            <a:off x="873919" y="7979093"/>
            <a:ext cx="5803668" cy="723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100" u="sng">
                <a:hlinkClick r:id="rId2" invalidUrl="" action="" tgtFrame="" tooltip="" history="1" highlightClick="0" endSnd="0"/>
              </a:defRPr>
            </a:lvl1pPr>
          </a:lstStyle>
          <a:p>
            <a:pPr lvl="0">
              <a:defRPr sz="1800" u="none"/>
            </a:pPr>
            <a:r>
              <a:rPr sz="4100" u="sng">
                <a:hlinkClick r:id="rId2" invalidUrl="" action="" tgtFrame="" tooltip="" history="1" highlightClick="0" endSnd="0"/>
              </a:rPr>
              <a:t>mike@ashday.com</a:t>
            </a:r>
          </a:p>
        </p:txBody>
      </p:sp>
      <p:pic>
        <p:nvPicPr>
          <p:cNvPr id="93" name="pasted-image.png"/>
          <p:cNvPicPr/>
          <p:nvPr/>
        </p:nvPicPr>
        <p:blipFill>
          <a:blip r:embed="rId3">
            <a:extLst/>
          </a:blip>
          <a:stretch>
            <a:fillRect/>
          </a:stretch>
        </p:blipFill>
        <p:spPr>
          <a:xfrm>
            <a:off x="6766783" y="-12208"/>
            <a:ext cx="7043684" cy="1891527"/>
          </a:xfrm>
          <a:prstGeom prst="rect">
            <a:avLst/>
          </a:prstGeom>
          <a:ln w="12700">
            <a:miter lim="400000"/>
          </a:ln>
        </p:spPr>
      </p:pic>
    </p:spTree>
  </p:cSld>
  <p:clrMapOvr>
    <a:masterClrMapping/>
  </p:clrMapOvr>
  <p:transition spd="slow" advClick="1">
    <p:push dir="r"/>
  </p:transition>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95" name="Shape 95"/>
          <p:cNvSpPr/>
          <p:nvPr>
            <p:ph type="body" idx="1"/>
          </p:nvPr>
        </p:nvSpPr>
        <p:spPr>
          <a:prstGeom prst="rect">
            <a:avLst/>
          </a:prstGeom>
        </p:spPr>
        <p:txBody>
          <a:bodyPr/>
          <a:lstStyle/>
          <a:p>
            <a:pPr lvl="0" marL="0" indent="0">
              <a:buSzTx/>
              <a:buNone/>
              <a:defRPr sz="1800"/>
            </a:pPr>
            <a:r>
              <a:rPr sz="2500"/>
              <a:t>Credit for things I found:</a:t>
            </a:r>
            <a:endParaRPr sz="2500"/>
          </a:p>
          <a:p>
            <a:pPr lvl="0" marL="444500" indent="-444500">
              <a:defRPr sz="1800"/>
            </a:pPr>
            <a:r>
              <a:rPr sz="2500"/>
              <a:t>pitfall image (</a:t>
            </a:r>
            <a:r>
              <a:rPr sz="2500" u="sng">
                <a:hlinkClick r:id="rId2" invalidUrl="" action="" tgtFrame="" tooltip="" history="1" highlightClick="0" endSnd="0"/>
              </a:rPr>
              <a:t>http://upload.wikimedia.org/wikipedia/en/5/54/A2600_Pitfall.png</a:t>
            </a:r>
            <a:r>
              <a:rPr sz="2500"/>
              <a:t>)</a:t>
            </a:r>
            <a:endParaRPr sz="2500"/>
          </a:p>
          <a:p>
            <a:pPr lvl="0" marL="444500" indent="-444500">
              <a:defRPr sz="1800"/>
            </a:pPr>
            <a:r>
              <a:rPr sz="2500"/>
              <a:t>vagrant logo (</a:t>
            </a:r>
            <a:r>
              <a:rPr sz="2500" u="sng">
                <a:hlinkClick r:id="rId3" invalidUrl="" action="" tgtFrame="" tooltip="" history="1" highlightClick="0" endSnd="0"/>
              </a:rPr>
              <a:t>http://vagrantup.com</a:t>
            </a:r>
            <a:r>
              <a:rPr sz="2500"/>
              <a:t>)</a:t>
            </a:r>
            <a:endParaRPr sz="2500"/>
          </a:p>
          <a:p>
            <a:pPr lvl="0" marL="444500" indent="-444500">
              <a:defRPr sz="1800"/>
            </a:pPr>
            <a:r>
              <a:rPr sz="2500"/>
              <a:t>docker logo (</a:t>
            </a:r>
            <a:r>
              <a:rPr sz="2500" u="sng">
                <a:hlinkClick r:id="rId4" invalidUrl="" action="" tgtFrame="" tooltip="" history="1" highlightClick="0" endSnd="0"/>
              </a:rPr>
              <a:t>http://docker.com</a:t>
            </a:r>
            <a:r>
              <a:rPr sz="2500"/>
              <a:t>)</a:t>
            </a:r>
            <a:endParaRPr sz="2500"/>
          </a:p>
          <a:p>
            <a:pPr lvl="0" marL="444500" indent="-444500">
              <a:defRPr sz="1800"/>
            </a:pPr>
            <a:r>
              <a:rPr sz="2500"/>
              <a:t>matrix image (</a:t>
            </a:r>
            <a:r>
              <a:rPr sz="2500" u="sng">
                <a:hlinkClick r:id="rId5" invalidUrl="" action="" tgtFrame="" tooltip="" history="1" highlightClick="0" endSnd="0"/>
              </a:rPr>
              <a:t>http://www.consciousconsumernetwork.tv/</a:t>
            </a:r>
            <a:r>
              <a:rPr sz="2500"/>
              <a:t>)</a:t>
            </a:r>
            <a:endParaRPr sz="2500"/>
          </a:p>
          <a:p>
            <a:pPr lvl="0" marL="444500" indent="-444500">
              <a:defRPr sz="1800"/>
            </a:pPr>
            <a:r>
              <a:rPr sz="2500"/>
              <a:t>awesome face (</a:t>
            </a:r>
            <a:r>
              <a:rPr sz="2500" u="sng">
                <a:hlinkClick r:id="rId6" invalidUrl="" action="" tgtFrame="" tooltip="" history="1" highlightClick="0" endSnd="0"/>
              </a:rPr>
              <a:t>http://knowyourmeme.com/memes/awesome-face-epic-smiley</a:t>
            </a:r>
            <a:r>
              <a:rPr sz="2500"/>
              <a:t>)</a:t>
            </a:r>
          </a:p>
        </p:txBody>
      </p:sp>
    </p:spTree>
  </p:cSld>
  <p:clrMapOvr>
    <a:masterClrMapping/>
  </p:clrMapOvr>
  <p:transition spd="slow" advClick="1">
    <p:push dir="d"/>
  </p:transition>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 name="Shape 39"/>
          <p:cNvSpPr/>
          <p:nvPr/>
        </p:nvSpPr>
        <p:spPr>
          <a:xfrm>
            <a:off x="227533" y="260350"/>
            <a:ext cx="8097888" cy="774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4400"/>
            </a:lvl1pPr>
          </a:lstStyle>
          <a:p>
            <a:pPr lvl="0">
              <a:defRPr sz="1800"/>
            </a:pPr>
            <a:r>
              <a:rPr sz="4400"/>
              <a:t>Two things about this session…</a:t>
            </a:r>
          </a:p>
        </p:txBody>
      </p:sp>
      <p:sp>
        <p:nvSpPr>
          <p:cNvPr id="40" name="Shape 40"/>
          <p:cNvSpPr/>
          <p:nvPr/>
        </p:nvSpPr>
        <p:spPr>
          <a:xfrm>
            <a:off x="417605" y="2393950"/>
            <a:ext cx="7717744" cy="723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444500" indent="-444500" algn="l">
              <a:buSzPct val="75000"/>
              <a:buChar char="•"/>
              <a:defRPr sz="4100"/>
            </a:lvl1pPr>
          </a:lstStyle>
          <a:p>
            <a:pPr lvl="0">
              <a:defRPr sz="1800"/>
            </a:pPr>
            <a:r>
              <a:rPr sz="4100"/>
              <a:t>This isn’t a how-to.</a:t>
            </a:r>
          </a:p>
        </p:txBody>
      </p:sp>
      <p:sp>
        <p:nvSpPr>
          <p:cNvPr id="41" name="Shape 41"/>
          <p:cNvSpPr/>
          <p:nvPr/>
        </p:nvSpPr>
        <p:spPr>
          <a:xfrm>
            <a:off x="429784" y="3752850"/>
            <a:ext cx="8347138" cy="7239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L="506236" indent="-506236" algn="l">
              <a:buSzPct val="75000"/>
              <a:buChar char="•"/>
              <a:defRPr sz="4100"/>
            </a:lvl1pPr>
          </a:lstStyle>
          <a:p>
            <a:pPr lvl="0">
              <a:defRPr sz="1800"/>
            </a:pPr>
            <a:r>
              <a:rPr sz="4100"/>
              <a:t>There really isn’t a second thing.</a:t>
            </a:r>
          </a:p>
        </p:txBody>
      </p:sp>
      <p:pic>
        <p:nvPicPr>
          <p:cNvPr id="42" name="pasted-image.png"/>
          <p:cNvPicPr/>
          <p:nvPr/>
        </p:nvPicPr>
        <p:blipFill>
          <a:blip r:embed="rId3">
            <a:extLst/>
          </a:blip>
          <a:stretch>
            <a:fillRect/>
          </a:stretch>
        </p:blipFill>
        <p:spPr>
          <a:xfrm>
            <a:off x="5597152" y="5216152"/>
            <a:ext cx="3851648" cy="3851648"/>
          </a:xfrm>
          <a:prstGeom prst="rect">
            <a:avLst/>
          </a:prstGeom>
          <a:ln w="12700">
            <a:miter lim="400000"/>
          </a:ln>
        </p:spPr>
      </p:pic>
      <p:sp>
        <p:nvSpPr>
          <p:cNvPr id="43" name="Shape 43"/>
          <p:cNvSpPr/>
          <p:nvPr/>
        </p:nvSpPr>
        <p:spPr>
          <a:xfrm>
            <a:off x="1479270" y="7194550"/>
            <a:ext cx="3945448" cy="647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3600"/>
              <a:t>Anyway…</a:t>
            </a:r>
          </a:p>
        </p:txBody>
      </p:sp>
    </p:spTree>
  </p:cSld>
  <p:clrMapOvr>
    <a:masterClrMapping/>
  </p:clrMapOvr>
  <p:transition spd="slow" advClick="1">
    <p:push dir="r"/>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1" presetID="2" grpId="1" fill="hold">
                                  <p:stCondLst>
                                    <p:cond delay="0"/>
                                  </p:stCondLst>
                                  <p:iterate type="el" backwards="0">
                                    <p:tmAbs val="0"/>
                                  </p:iterate>
                                  <p:childTnLst>
                                    <p:set>
                                      <p:cBhvr>
                                        <p:cTn id="6" fill="hold"/>
                                        <p:tgtEl>
                                          <p:spTgt spid="40"/>
                                        </p:tgtEl>
                                        <p:attrNameLst>
                                          <p:attrName>style.visibility</p:attrName>
                                        </p:attrNameLst>
                                      </p:cBhvr>
                                      <p:to>
                                        <p:strVal val="visible"/>
                                      </p:to>
                                    </p:set>
                                    <p:anim calcmode="lin" valueType="num">
                                      <p:cBhvr>
                                        <p:cTn id="7" dur="4000" fill="hold"/>
                                        <p:tgtEl>
                                          <p:spTgt spid="40"/>
                                        </p:tgtEl>
                                        <p:attrNameLst>
                                          <p:attrName>ppt_x</p:attrName>
                                        </p:attrNameLst>
                                      </p:cBhvr>
                                      <p:tavLst>
                                        <p:tav tm="0">
                                          <p:val>
                                            <p:strVal val="#ppt_x"/>
                                          </p:val>
                                        </p:tav>
                                        <p:tav tm="100000">
                                          <p:val>
                                            <p:strVal val="#ppt_x"/>
                                          </p:val>
                                        </p:tav>
                                      </p:tavLst>
                                    </p:anim>
                                    <p:anim calcmode="lin" valueType="num">
                                      <p:cBhvr>
                                        <p:cTn id="8" dur="4000" fill="hold"/>
                                        <p:tgtEl>
                                          <p:spTgt spid="40"/>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1" presetID="2" grpId="2" fill="hold">
                                  <p:stCondLst>
                                    <p:cond delay="0"/>
                                  </p:stCondLst>
                                  <p:iterate type="el" backwards="0">
                                    <p:tmAbs val="0"/>
                                  </p:iterate>
                                  <p:childTnLst>
                                    <p:set>
                                      <p:cBhvr>
                                        <p:cTn id="12" fill="hold"/>
                                        <p:tgtEl>
                                          <p:spTgt spid="41"/>
                                        </p:tgtEl>
                                        <p:attrNameLst>
                                          <p:attrName>style.visibility</p:attrName>
                                        </p:attrNameLst>
                                      </p:cBhvr>
                                      <p:to>
                                        <p:strVal val="visible"/>
                                      </p:to>
                                    </p:set>
                                    <p:anim calcmode="lin" valueType="num">
                                      <p:cBhvr>
                                        <p:cTn id="13" dur="1000" fill="hold"/>
                                        <p:tgtEl>
                                          <p:spTgt spid="41"/>
                                        </p:tgtEl>
                                        <p:attrNameLst>
                                          <p:attrName>ppt_x</p:attrName>
                                        </p:attrNameLst>
                                      </p:cBhvr>
                                      <p:tavLst>
                                        <p:tav tm="0">
                                          <p:val>
                                            <p:strVal val="#ppt_x"/>
                                          </p:val>
                                        </p:tav>
                                        <p:tav tm="100000">
                                          <p:val>
                                            <p:strVal val="#ppt_x"/>
                                          </p:val>
                                        </p:tav>
                                      </p:tavLst>
                                    </p:anim>
                                    <p:anim calcmode="lin" valueType="num">
                                      <p:cBhvr>
                                        <p:cTn id="14" dur="1000" fill="hold"/>
                                        <p:tgtEl>
                                          <p:spTgt spid="41"/>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nodeType="clickEffect" presetClass="entr" presetSubtype="0" presetID="1" grpId="3" fill="hold">
                                  <p:stCondLst>
                                    <p:cond delay="0"/>
                                  </p:stCondLst>
                                  <p:iterate type="el" backwards="0">
                                    <p:tmAbs val="0"/>
                                  </p:iterate>
                                  <p:childTnLst>
                                    <p:set>
                                      <p:cBhvr>
                                        <p:cTn id="18" fill="hold"/>
                                        <p:tgtEl>
                                          <p:spTgt spid="4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nodeType="clickEffect" presetClass="entr" presetSubtype="0" presetID="1" grpId="4" fill="hold">
                                  <p:stCondLst>
                                    <p:cond delay="0"/>
                                  </p:stCondLst>
                                  <p:iterate type="el" backwards="0">
                                    <p:tmAbs val="0"/>
                                  </p:iterate>
                                  <p:childTnLst>
                                    <p:set>
                                      <p:cBhvr>
                                        <p:cTn id="22" fill="hold"/>
                                        <p:tgtEl>
                                          <p:spTgt spid="4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42" grpId="3"/>
      <p:bldP build="whole" bldLvl="1" animBg="1" rev="0" advAuto="0" spid="40" grpId="1"/>
      <p:bldP build="whole" bldLvl="1" animBg="1" rev="0" advAuto="0" spid="41" grpId="2"/>
      <p:bldP build="whole" bldLvl="1" animBg="1" rev="0" advAuto="0" spid="43" grpId="4"/>
    </p:bldLst>
  </p:timing>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7" name="Shape 47"/>
          <p:cNvSpPr/>
          <p:nvPr>
            <p:ph type="title"/>
          </p:nvPr>
        </p:nvSpPr>
        <p:spPr>
          <a:prstGeom prst="rect">
            <a:avLst/>
          </a:prstGeom>
        </p:spPr>
        <p:txBody>
          <a:bodyPr/>
          <a:lstStyle>
            <a:lvl1pPr defTabSz="490727">
              <a:defRPr sz="6719"/>
            </a:lvl1pPr>
          </a:lstStyle>
          <a:p>
            <a:pPr lvl="0">
              <a:defRPr sz="1800"/>
            </a:pPr>
            <a:r>
              <a:rPr sz="6719"/>
              <a:t>Why virtualize your local dev?</a:t>
            </a:r>
          </a:p>
        </p:txBody>
      </p:sp>
      <p:sp>
        <p:nvSpPr>
          <p:cNvPr id="48" name="Shape 48"/>
          <p:cNvSpPr/>
          <p:nvPr>
            <p:ph type="body" idx="1"/>
          </p:nvPr>
        </p:nvSpPr>
        <p:spPr>
          <a:prstGeom prst="rect">
            <a:avLst/>
          </a:prstGeom>
          <a:ln w="9525">
            <a:bevel/>
          </a:ln>
        </p:spPr>
        <p:txBody>
          <a:bodyPr/>
          <a:lstStyle/>
          <a:p>
            <a:pPr lvl="0">
              <a:defRPr sz="1800"/>
            </a:pPr>
            <a:r>
              <a:rPr sz="3600"/>
              <a:t>Consistency</a:t>
            </a:r>
            <a:endParaRPr sz="3600"/>
          </a:p>
          <a:p>
            <a:pPr lvl="1">
              <a:defRPr sz="1800"/>
            </a:pPr>
            <a:r>
              <a:rPr sz="3600"/>
              <a:t>Multiple locations, computers, and OS on an average dev team.</a:t>
            </a:r>
            <a:endParaRPr sz="3600"/>
          </a:p>
          <a:p>
            <a:pPr lvl="0">
              <a:defRPr sz="1800"/>
            </a:pPr>
            <a:r>
              <a:rPr sz="3600"/>
              <a:t>Speed Improvements</a:t>
            </a:r>
            <a:endParaRPr sz="3600"/>
          </a:p>
          <a:p>
            <a:pPr lvl="1">
              <a:defRPr sz="1800"/>
            </a:pPr>
            <a:r>
              <a:rPr sz="3600"/>
              <a:t>Spin up new sites quicker</a:t>
            </a:r>
            <a:endParaRPr sz="3600"/>
          </a:p>
          <a:p>
            <a:pPr lvl="1">
              <a:defRPr sz="1800"/>
            </a:pPr>
            <a:r>
              <a:rPr sz="3600"/>
              <a:t>Spin up old sites quicker.</a:t>
            </a:r>
          </a:p>
        </p:txBody>
      </p:sp>
    </p:spTree>
  </p:cSld>
  <p:clrMapOvr>
    <a:masterClrMapping/>
  </p:clrMapOvr>
  <p:transition spd="slow" advClick="1">
    <p:push dir="r"/>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48">
                                            <p:bg/>
                                          </p:spTgt>
                                        </p:tgtEl>
                                        <p:attrNameLst>
                                          <p:attrName>style.visibility</p:attrName>
                                        </p:attrNameLst>
                                      </p:cBhvr>
                                      <p:to>
                                        <p:strVal val="visible"/>
                                      </p:to>
                                    </p:set>
                                  </p:childTnLst>
                                </p:cTn>
                              </p:par>
                              <p:par>
                                <p:cTn id="7" presetClass="entr" presetSubtype="0" presetID="1" grpId="1" fill="hold">
                                  <p:stCondLst>
                                    <p:cond delay="0"/>
                                  </p:stCondLst>
                                  <p:iterate type="el" backwards="0">
                                    <p:tmAbs val="0"/>
                                  </p:iterate>
                                  <p:childTnLst>
                                    <p:set>
                                      <p:cBhvr>
                                        <p:cTn id="8" fill="hold"/>
                                        <p:tgtEl>
                                          <p:spTgt spid="4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0" presetID="1" grpId="1" fill="hold">
                                  <p:stCondLst>
                                    <p:cond delay="0"/>
                                  </p:stCondLst>
                                  <p:iterate type="el" backwards="0">
                                    <p:tmAbs val="0"/>
                                  </p:iterate>
                                  <p:childTnLst>
                                    <p:set>
                                      <p:cBhvr>
                                        <p:cTn id="12" fill="hold"/>
                                        <p:tgtEl>
                                          <p:spTgt spid="4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 grpId="1" fill="hold">
                                  <p:stCondLst>
                                    <p:cond delay="0"/>
                                  </p:stCondLst>
                                  <p:iterate type="el" backwards="0">
                                    <p:tmAbs val="0"/>
                                  </p:iterate>
                                  <p:childTnLst>
                                    <p:set>
                                      <p:cBhvr>
                                        <p:cTn id="16" fill="hold"/>
                                        <p:tgtEl>
                                          <p:spTgt spid="48">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nodeType="clickEffect" presetClass="entr" presetSubtype="0" presetID="1" grpId="1" fill="hold">
                                  <p:stCondLst>
                                    <p:cond delay="0"/>
                                  </p:stCondLst>
                                  <p:iterate type="el" backwards="0">
                                    <p:tmAbs val="0"/>
                                  </p:iterate>
                                  <p:childTnLst>
                                    <p:set>
                                      <p:cBhvr>
                                        <p:cTn id="20" fill="hold"/>
                                        <p:tgtEl>
                                          <p:spTgt spid="48">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nodeType="clickEffect" presetClass="entr" presetSubtype="0" presetID="1" grpId="1" fill="hold">
                                  <p:stCondLst>
                                    <p:cond delay="0"/>
                                  </p:stCondLst>
                                  <p:iterate type="el" backwards="0">
                                    <p:tmAbs val="0"/>
                                  </p:iterate>
                                  <p:childTnLst>
                                    <p:set>
                                      <p:cBhvr>
                                        <p:cTn id="24" fill="hold"/>
                                        <p:tgtEl>
                                          <p:spTgt spid="48">
                                            <p:txEl>
                                              <p:pRg st="4" end="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48" grpId="1"/>
    </p:bldLst>
  </p:timing>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2" name="Shape 52"/>
          <p:cNvSpPr/>
          <p:nvPr>
            <p:ph type="title"/>
          </p:nvPr>
        </p:nvSpPr>
        <p:spPr>
          <a:prstGeom prst="rect">
            <a:avLst/>
          </a:prstGeom>
        </p:spPr>
        <p:txBody>
          <a:bodyPr/>
          <a:lstStyle/>
          <a:p>
            <a:pPr lvl="0">
              <a:defRPr sz="1800"/>
            </a:pPr>
            <a:r>
              <a:rPr sz="6000"/>
              <a:t>What are the options?</a:t>
            </a:r>
          </a:p>
        </p:txBody>
      </p:sp>
      <p:sp>
        <p:nvSpPr>
          <p:cNvPr id="53" name="Shape 53"/>
          <p:cNvSpPr/>
          <p:nvPr>
            <p:ph type="body" idx="1"/>
          </p:nvPr>
        </p:nvSpPr>
        <p:spPr>
          <a:prstGeom prst="rect">
            <a:avLst/>
          </a:prstGeom>
        </p:spPr>
        <p:txBody>
          <a:bodyPr/>
          <a:lstStyle/>
          <a:p>
            <a:pPr lvl="0">
              <a:defRPr sz="1800"/>
            </a:pPr>
            <a:r>
              <a:rPr sz="3200"/>
              <a:t>Where do I even get started??</a:t>
            </a:r>
          </a:p>
        </p:txBody>
      </p:sp>
      <p:pic>
        <p:nvPicPr>
          <p:cNvPr id="54" name="pasted-image.png"/>
          <p:cNvPicPr/>
          <p:nvPr/>
        </p:nvPicPr>
        <p:blipFill>
          <a:blip r:embed="rId3">
            <a:extLst/>
          </a:blip>
          <a:stretch>
            <a:fillRect/>
          </a:stretch>
        </p:blipFill>
        <p:spPr>
          <a:xfrm>
            <a:off x="6637021" y="-38100"/>
            <a:ext cx="15727680" cy="9829800"/>
          </a:xfrm>
          <a:prstGeom prst="rect">
            <a:avLst/>
          </a:prstGeom>
          <a:ln w="12700">
            <a:miter lim="400000"/>
          </a:ln>
        </p:spPr>
      </p:pic>
    </p:spTree>
  </p:cSld>
  <p:clrMapOvr>
    <a:masterClrMapping/>
  </p:clrMapOvr>
  <p:transition spd="med" advClick="1">
    <p:push dir="r"/>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nodeType="clickEffect" presetClass="entr" presetSubtype="0" presetID="1" grpId="2" fill="hold">
                                  <p:stCondLst>
                                    <p:cond delay="0"/>
                                  </p:stCondLst>
                                  <p:iterate type="el" backwards="0">
                                    <p:tmAbs val="0"/>
                                  </p:iterate>
                                  <p:childTnLst>
                                    <p:set>
                                      <p:cBhvr>
                                        <p:cTn id="10" fill="hold"/>
                                        <p:tgtEl>
                                          <p:spTgt spid="5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53" grpId="2"/>
      <p:bldP build="whole" bldLvl="1" animBg="1" rev="0" advAuto="0" spid="52" grpId="1"/>
    </p:bld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58" name="Shape 58"/>
          <p:cNvSpPr/>
          <p:nvPr>
            <p:ph type="title"/>
          </p:nvPr>
        </p:nvSpPr>
        <p:spPr>
          <a:prstGeom prst="rect">
            <a:avLst/>
          </a:prstGeom>
        </p:spPr>
        <p:txBody>
          <a:bodyPr/>
          <a:lstStyle/>
          <a:p>
            <a:pPr lvl="0" defTabSz="397256">
              <a:defRPr sz="1800"/>
            </a:pPr>
            <a:r>
              <a:rPr sz="5440"/>
              <a:t>The environment builder things.</a:t>
            </a:r>
            <a:endParaRPr sz="5440"/>
          </a:p>
          <a:p>
            <a:pPr lvl="0" defTabSz="397256">
              <a:defRPr sz="1800"/>
            </a:pPr>
            <a:r>
              <a:rPr sz="5440"/>
              <a:t>(The apps that make this possible.)</a:t>
            </a:r>
          </a:p>
        </p:txBody>
      </p:sp>
      <p:sp>
        <p:nvSpPr>
          <p:cNvPr id="59" name="Shape 59"/>
          <p:cNvSpPr/>
          <p:nvPr>
            <p:ph type="body" idx="1"/>
          </p:nvPr>
        </p:nvSpPr>
        <p:spPr>
          <a:prstGeom prst="rect">
            <a:avLst/>
          </a:prstGeom>
        </p:spPr>
        <p:txBody>
          <a:bodyPr/>
          <a:lstStyle/>
          <a:p>
            <a:pPr lvl="0">
              <a:defRPr sz="1800"/>
            </a:pPr>
            <a:r>
              <a:rPr sz="3600"/>
              <a:t>Vagrant (</a:t>
            </a:r>
            <a:r>
              <a:rPr sz="3600" u="sng">
                <a:hlinkClick r:id="rId3" invalidUrl="" action="" tgtFrame="" tooltip="" history="1" highlightClick="0" endSnd="0"/>
              </a:rPr>
              <a:t>https://www.vagrantup.com</a:t>
            </a:r>
            <a:r>
              <a:rPr sz="3600"/>
              <a:t>)</a:t>
            </a:r>
            <a:endParaRPr sz="3600"/>
          </a:p>
          <a:p>
            <a:pPr lvl="1">
              <a:defRPr sz="1800"/>
            </a:pPr>
            <a:r>
              <a:rPr sz="3600"/>
              <a:t>Works with Virtualbox and VMware.</a:t>
            </a:r>
            <a:endParaRPr sz="3600"/>
          </a:p>
          <a:p>
            <a:pPr lvl="0">
              <a:defRPr sz="1800"/>
            </a:pPr>
            <a:r>
              <a:rPr sz="3600"/>
              <a:t>Docker (</a:t>
            </a:r>
            <a:r>
              <a:rPr sz="3600" u="sng">
                <a:hlinkClick r:id="rId4" invalidUrl="" action="" tgtFrame="" tooltip="" history="1" highlightClick="0" endSnd="0"/>
              </a:rPr>
              <a:t>https://www.docker.com</a:t>
            </a:r>
            <a:r>
              <a:rPr sz="3600"/>
              <a:t>)</a:t>
            </a:r>
            <a:endParaRPr sz="3600"/>
          </a:p>
          <a:p>
            <a:pPr lvl="1">
              <a:defRPr sz="1800"/>
            </a:pPr>
            <a:r>
              <a:rPr sz="3600"/>
              <a:t>Containers and a cool whale logo!</a:t>
            </a:r>
          </a:p>
        </p:txBody>
      </p:sp>
      <p:pic>
        <p:nvPicPr>
          <p:cNvPr id="60" name="pasted-image.png"/>
          <p:cNvPicPr/>
          <p:nvPr/>
        </p:nvPicPr>
        <p:blipFill>
          <a:blip r:embed="rId5">
            <a:extLst/>
          </a:blip>
          <a:stretch>
            <a:fillRect/>
          </a:stretch>
        </p:blipFill>
        <p:spPr>
          <a:xfrm>
            <a:off x="9848850" y="3695700"/>
            <a:ext cx="901700" cy="812800"/>
          </a:xfrm>
          <a:prstGeom prst="rect">
            <a:avLst/>
          </a:prstGeom>
          <a:ln w="12700">
            <a:miter lim="400000"/>
          </a:ln>
        </p:spPr>
      </p:pic>
      <p:pic>
        <p:nvPicPr>
          <p:cNvPr id="61" name="pasted-image.png"/>
          <p:cNvPicPr/>
          <p:nvPr/>
        </p:nvPicPr>
        <p:blipFill>
          <a:blip r:embed="rId6">
            <a:extLst/>
          </a:blip>
          <a:stretch>
            <a:fillRect/>
          </a:stretch>
        </p:blipFill>
        <p:spPr>
          <a:xfrm>
            <a:off x="9277350" y="6083300"/>
            <a:ext cx="2044700" cy="482600"/>
          </a:xfrm>
          <a:prstGeom prst="rect">
            <a:avLst/>
          </a:prstGeom>
          <a:ln w="12700">
            <a:miter lim="400000"/>
          </a:ln>
        </p:spPr>
      </p:pic>
      <p:sp>
        <p:nvSpPr>
          <p:cNvPr id="62" name="Shape 62"/>
          <p:cNvSpPr/>
          <p:nvPr/>
        </p:nvSpPr>
        <p:spPr>
          <a:xfrm>
            <a:off x="-415163" y="3022600"/>
            <a:ext cx="6632093" cy="6477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defRPr sz="1800"/>
            </a:pPr>
            <a:r>
              <a:rPr sz="3600"/>
              <a:t>All-in-one Solutions</a:t>
            </a:r>
          </a:p>
        </p:txBody>
      </p:sp>
      <p:sp>
        <p:nvSpPr>
          <p:cNvPr id="63" name="Shape 63"/>
          <p:cNvSpPr/>
          <p:nvPr/>
        </p:nvSpPr>
        <p:spPr>
          <a:xfrm>
            <a:off x="951331" y="3816350"/>
            <a:ext cx="10500805" cy="28321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marL="444500" indent="-444500" algn="l">
              <a:buSzPct val="75000"/>
              <a:buChar char="•"/>
              <a:defRPr sz="1800"/>
            </a:pPr>
            <a:r>
              <a:rPr sz="3600"/>
              <a:t>Kalabox (</a:t>
            </a:r>
            <a:r>
              <a:rPr sz="3600" u="sng">
                <a:hlinkClick r:id="rId7" invalidUrl="" action="" tgtFrame="" tooltip="" history="1" highlightClick="0" endSnd="0"/>
              </a:rPr>
              <a:t>http://www.kalamuna.com</a:t>
            </a:r>
            <a:r>
              <a:rPr sz="3600"/>
              <a:t>)</a:t>
            </a:r>
            <a:endParaRPr sz="3600"/>
          </a:p>
          <a:p>
            <a:pPr lvl="1" marL="889000" indent="-444500" algn="l">
              <a:lnSpc>
                <a:spcPct val="200000"/>
              </a:lnSpc>
              <a:buSzPct val="75000"/>
              <a:buChar char="•"/>
              <a:defRPr sz="1800"/>
            </a:pPr>
            <a:r>
              <a:rPr sz="3600"/>
              <a:t>Vagrant or Docker depending on the version.</a:t>
            </a:r>
            <a:endParaRPr sz="3600"/>
          </a:p>
          <a:p>
            <a:pPr lvl="0" marL="444500" indent="-444500" algn="l">
              <a:buSzPct val="75000"/>
              <a:buChar char="•"/>
              <a:defRPr sz="1800"/>
            </a:pPr>
            <a:r>
              <a:rPr sz="3600"/>
              <a:t>PuPHPet (</a:t>
            </a:r>
            <a:r>
              <a:rPr sz="3600" u="sng">
                <a:hlinkClick r:id="rId8" invalidUrl="" action="" tgtFrame="" tooltip="" history="1" highlightClick="0" endSnd="0"/>
              </a:rPr>
              <a:t>https://puphpet.com</a:t>
            </a:r>
            <a:r>
              <a:rPr sz="3600"/>
              <a:t>)</a:t>
            </a:r>
            <a:endParaRPr sz="3600"/>
          </a:p>
          <a:p>
            <a:pPr lvl="1" marL="889000" indent="-444500" algn="l">
              <a:buSzPct val="75000"/>
              <a:buChar char="•"/>
              <a:defRPr sz="1800"/>
            </a:pPr>
            <a:r>
              <a:rPr sz="3600"/>
              <a:t>Uses Vagrant and the puppet provisioner.</a:t>
            </a:r>
          </a:p>
        </p:txBody>
      </p:sp>
    </p:spTree>
  </p:cSld>
  <p:clrMapOvr>
    <a:masterClrMapping/>
  </p:clrMapOvr>
  <p:transition spd="slow" advClick="1">
    <p:push dir="r"/>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59">
                                            <p:bg/>
                                          </p:spTgt>
                                        </p:tgtEl>
                                        <p:attrNameLst>
                                          <p:attrName>style.visibility</p:attrName>
                                        </p:attrNameLst>
                                      </p:cBhvr>
                                      <p:to>
                                        <p:strVal val="visible"/>
                                      </p:to>
                                    </p:set>
                                  </p:childTnLst>
                                </p:cTn>
                              </p:par>
                              <p:par>
                                <p:cTn id="7" presetClass="entr" presetSubtype="0" presetID="1" grpId="1" fill="hold">
                                  <p:stCondLst>
                                    <p:cond delay="0"/>
                                  </p:stCondLst>
                                  <p:iterate type="el" backwards="0">
                                    <p:tmAbs val="0"/>
                                  </p:iterate>
                                  <p:childTnLst>
                                    <p:set>
                                      <p:cBhvr>
                                        <p:cTn id="8" fill="hold"/>
                                        <p:tgtEl>
                                          <p:spTgt spid="59">
                                            <p:txEl>
                                              <p:pRg st="0" end="0"/>
                                            </p:txEl>
                                          </p:spTgt>
                                        </p:tgtEl>
                                        <p:attrNameLst>
                                          <p:attrName>style.visibility</p:attrName>
                                        </p:attrNameLst>
                                      </p:cBhvr>
                                      <p:to>
                                        <p:strVal val="visible"/>
                                      </p:to>
                                    </p:set>
                                  </p:childTnLst>
                                </p:cTn>
                              </p:par>
                              <p:par>
                                <p:cTn id="9" presetClass="entr" presetSubtype="0" presetID="1" grpId="1" fill="hold">
                                  <p:stCondLst>
                                    <p:cond delay="0"/>
                                  </p:stCondLst>
                                  <p:iterate type="el" backwards="0">
                                    <p:tmAbs val="0"/>
                                  </p:iterate>
                                  <p:childTnLst>
                                    <p:set>
                                      <p:cBhvr>
                                        <p:cTn id="10" fill="hold"/>
                                        <p:tgtEl>
                                          <p:spTgt spid="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nodeType="clickEffect" presetClass="entr" presetSubtype="0" presetID="1" grpId="1" fill="hold">
                                  <p:stCondLst>
                                    <p:cond delay="0"/>
                                  </p:stCondLst>
                                  <p:iterate type="el" backwards="0">
                                    <p:tmAbs val="0"/>
                                  </p:iterate>
                                  <p:childTnLst>
                                    <p:set>
                                      <p:cBhvr>
                                        <p:cTn id="14" fill="hold"/>
                                        <p:tgtEl>
                                          <p:spTgt spid="59">
                                            <p:txEl>
                                              <p:pRg st="2" end="2"/>
                                            </p:txEl>
                                          </p:spTgt>
                                        </p:tgtEl>
                                        <p:attrNameLst>
                                          <p:attrName>style.visibility</p:attrName>
                                        </p:attrNameLst>
                                      </p:cBhvr>
                                      <p:to>
                                        <p:strVal val="visible"/>
                                      </p:to>
                                    </p:set>
                                  </p:childTnLst>
                                </p:cTn>
                              </p:par>
                              <p:par>
                                <p:cTn id="15" presetClass="entr" presetSubtype="0" presetID="1" grpId="1" fill="hold">
                                  <p:stCondLst>
                                    <p:cond delay="0"/>
                                  </p:stCondLst>
                                  <p:iterate type="el" backwards="0">
                                    <p:tmAbs val="0"/>
                                  </p:iterate>
                                  <p:childTnLst>
                                    <p:set>
                                      <p:cBhvr>
                                        <p:cTn id="16" fill="hold"/>
                                        <p:tgtEl>
                                          <p:spTgt spid="59">
                                            <p:txEl>
                                              <p:pRg st="3" end="3"/>
                                            </p:txEl>
                                          </p:spTgt>
                                        </p:tgtEl>
                                        <p:attrNameLst>
                                          <p:attrName>style.visibility</p:attrName>
                                        </p:attrNameLst>
                                      </p:cBhvr>
                                      <p:to>
                                        <p:strVal val="visible"/>
                                      </p:to>
                                    </p:set>
                                  </p:childTnLst>
                                </p:cTn>
                              </p:par>
                            </p:childTnLst>
                          </p:cTn>
                        </p:par>
                        <p:par>
                          <p:cTn id="17" fill="hold">
                            <p:stCondLst>
                              <p:cond delay="0"/>
                            </p:stCondLst>
                            <p:childTnLst>
                              <p:par>
                                <p:cTn id="18" nodeType="afterEffect" presetClass="entr" presetSubtype="0" presetID="1" grpId="2" fill="hold">
                                  <p:stCondLst>
                                    <p:cond delay="0"/>
                                  </p:stCondLst>
                                  <p:iterate type="el" backwards="0">
                                    <p:tmAbs val="0"/>
                                  </p:iterate>
                                  <p:childTnLst>
                                    <p:set>
                                      <p:cBhvr>
                                        <p:cTn id="19" fill="hold"/>
                                        <p:tgtEl>
                                          <p:spTgt spid="61"/>
                                        </p:tgtEl>
                                        <p:attrNameLst>
                                          <p:attrName>style.visibility</p:attrName>
                                        </p:attrNameLst>
                                      </p:cBhvr>
                                      <p:to>
                                        <p:strVal val="visible"/>
                                      </p:to>
                                    </p:set>
                                  </p:childTnLst>
                                </p:cTn>
                              </p:par>
                            </p:childTnLst>
                          </p:cTn>
                        </p:par>
                        <p:par>
                          <p:cTn id="20" fill="hold">
                            <p:stCondLst>
                              <p:cond delay="0"/>
                            </p:stCondLst>
                            <p:childTnLst>
                              <p:par>
                                <p:cTn id="21" nodeType="afterEffect" presetClass="entr" presetSubtype="0" presetID="1" grpId="3" fill="hold">
                                  <p:stCondLst>
                                    <p:cond delay="0"/>
                                  </p:stCondLst>
                                  <p:iterate type="el" backwards="0">
                                    <p:tmAbs val="0"/>
                                  </p:iterate>
                                  <p:childTnLst>
                                    <p:set>
                                      <p:cBhvr>
                                        <p:cTn id="22" fill="hold"/>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nodeType="clickEffect" presetClass="exit" presetSubtype="0" presetID="1" grpId="4" fill="hold">
                                  <p:stCondLst>
                                    <p:cond delay="0"/>
                                  </p:stCondLst>
                                  <p:iterate type="el" backwards="0">
                                    <p:tmAbs val="0"/>
                                  </p:iterate>
                                  <p:childTnLst>
                                    <p:set>
                                      <p:cBhvr>
                                        <p:cTn id="26" fill="hold">
                                          <p:stCondLst>
                                            <p:cond delay="0"/>
                                          </p:stCondLst>
                                        </p:cTn>
                                        <p:tgtEl>
                                          <p:spTgt spid="60"/>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nodeType="clickEffect" presetClass="exit" presetSubtype="0" presetID="1" grpId="5" fill="hold">
                                  <p:stCondLst>
                                    <p:cond delay="0"/>
                                  </p:stCondLst>
                                  <p:iterate type="el" backwards="0">
                                    <p:tmAbs val="0"/>
                                  </p:iterate>
                                  <p:childTnLst>
                                    <p:set>
                                      <p:cBhvr>
                                        <p:cTn id="30" fill="hold">
                                          <p:stCondLst>
                                            <p:cond delay="0"/>
                                          </p:stCondLst>
                                        </p:cTn>
                                        <p:tgtEl>
                                          <p:spTgt spid="61"/>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nodeType="clickEffect" presetClass="exit" presetSubtype="0" presetID="1" grpId="6" fill="hold">
                                  <p:stCondLst>
                                    <p:cond delay="0"/>
                                  </p:stCondLst>
                                  <p:iterate type="el" backwards="0">
                                    <p:tmAbs val="0"/>
                                  </p:iterate>
                                  <p:childTnLst>
                                    <p:set>
                                      <p:cBhvr>
                                        <p:cTn id="34" fill="hold">
                                          <p:stCondLst>
                                            <p:cond delay="0"/>
                                          </p:stCondLst>
                                        </p:cTn>
                                        <p:tgtEl>
                                          <p:spTgt spid="59">
                                            <p:txEl>
                                              <p:pRg st="0" end="0"/>
                                            </p:txEl>
                                          </p:spTgt>
                                        </p:tgtEl>
                                        <p:attrNameLst>
                                          <p:attrName>style.visibility</p:attrName>
                                        </p:attrNameLst>
                                      </p:cBhvr>
                                      <p:to>
                                        <p:strVal val="hidden"/>
                                      </p:to>
                                    </p:set>
                                  </p:childTnLst>
                                </p:cTn>
                              </p:par>
                              <p:par>
                                <p:cTn id="35" presetClass="exit" presetSubtype="0" presetID="1" grpId="6" fill="hold">
                                  <p:stCondLst>
                                    <p:cond delay="0"/>
                                  </p:stCondLst>
                                  <p:iterate type="el" backwards="0">
                                    <p:tmAbs val="0"/>
                                  </p:iterate>
                                  <p:childTnLst>
                                    <p:set>
                                      <p:cBhvr>
                                        <p:cTn id="36" fill="hold">
                                          <p:stCondLst>
                                            <p:cond delay="0"/>
                                          </p:stCondLst>
                                        </p:cTn>
                                        <p:tgtEl>
                                          <p:spTgt spid="59">
                                            <p:txEl>
                                              <p:pRg st="1" end="1"/>
                                            </p:txEl>
                                          </p:spTgt>
                                        </p:tgtEl>
                                        <p:attrNameLst>
                                          <p:attrName>style.visibility</p:attrName>
                                        </p:attrNameLst>
                                      </p:cBhvr>
                                      <p:to>
                                        <p:strVal val="hidden"/>
                                      </p:to>
                                    </p:set>
                                  </p:childTnLst>
                                </p:cTn>
                              </p:par>
                              <p:par>
                                <p:cTn id="37" presetClass="exit" presetSubtype="0" presetID="1" grpId="6" fill="hold">
                                  <p:stCondLst>
                                    <p:cond delay="0"/>
                                  </p:stCondLst>
                                  <p:iterate type="el" backwards="0">
                                    <p:tmAbs val="0"/>
                                  </p:iterate>
                                  <p:childTnLst>
                                    <p:set>
                                      <p:cBhvr>
                                        <p:cTn id="38" fill="hold">
                                          <p:stCondLst>
                                            <p:cond delay="0"/>
                                          </p:stCondLst>
                                        </p:cTn>
                                        <p:tgtEl>
                                          <p:spTgt spid="59">
                                            <p:txEl>
                                              <p:pRg st="2" end="2"/>
                                            </p:txEl>
                                          </p:spTgt>
                                        </p:tgtEl>
                                        <p:attrNameLst>
                                          <p:attrName>style.visibility</p:attrName>
                                        </p:attrNameLst>
                                      </p:cBhvr>
                                      <p:to>
                                        <p:strVal val="hidden"/>
                                      </p:to>
                                    </p:set>
                                  </p:childTnLst>
                                </p:cTn>
                              </p:par>
                              <p:par>
                                <p:cTn id="39" presetClass="exit" presetSubtype="0" presetID="1" grpId="6" fill="hold">
                                  <p:stCondLst>
                                    <p:cond delay="0"/>
                                  </p:stCondLst>
                                  <p:iterate type="el" backwards="0">
                                    <p:tmAbs val="0"/>
                                  </p:iterate>
                                  <p:childTnLst>
                                    <p:set>
                                      <p:cBhvr>
                                        <p:cTn id="40" fill="hold">
                                          <p:stCondLst>
                                            <p:cond delay="0"/>
                                          </p:stCondLst>
                                        </p:cTn>
                                        <p:tgtEl>
                                          <p:spTgt spid="59">
                                            <p:txEl>
                                              <p:pRg st="3" end="3"/>
                                            </p:txEl>
                                          </p:spTgt>
                                        </p:tgtEl>
                                        <p:attrNameLst>
                                          <p:attrName>style.visibility</p:attrName>
                                        </p:attrNameLst>
                                      </p:cBhvr>
                                      <p:to>
                                        <p:strVal val="hidden"/>
                                      </p:to>
                                    </p:set>
                                  </p:childTnLst>
                                </p:cTn>
                              </p:par>
                              <p:par>
                                <p:cTn id="41" presetClass="exit" presetSubtype="0" presetID="1" grpId="6" fill="hold">
                                  <p:stCondLst>
                                    <p:cond delay="0"/>
                                  </p:stCondLst>
                                  <p:iterate type="el" backwards="0">
                                    <p:tmAbs val="0"/>
                                  </p:iterate>
                                  <p:childTnLst>
                                    <p:set>
                                      <p:cBhvr>
                                        <p:cTn id="42" fill="hold">
                                          <p:stCondLst>
                                            <p:cond delay="0"/>
                                          </p:stCondLst>
                                        </p:cTn>
                                        <p:tgtEl>
                                          <p:spTgt spid="59">
                                            <p:bg/>
                                          </p:spTgt>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nodeType="clickEffect" presetClass="entr" presetSubtype="0" presetID="1" grpId="7" fill="hold">
                                  <p:stCondLst>
                                    <p:cond delay="0"/>
                                  </p:stCondLst>
                                  <p:iterate type="el" backwards="0">
                                    <p:tmAbs val="0"/>
                                  </p:iterate>
                                  <p:childTnLst>
                                    <p:set>
                                      <p:cBhvr>
                                        <p:cTn id="46" fill="hold"/>
                                        <p:tgtEl>
                                          <p:spTgt spid="62"/>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nodeType="clickEffect" presetClass="entr" presetSubtype="0" presetID="1" grpId="8" fill="hold">
                                  <p:stCondLst>
                                    <p:cond delay="0"/>
                                  </p:stCondLst>
                                  <p:iterate type="el" backwards="0">
                                    <p:tmAbs val="0"/>
                                  </p:iterate>
                                  <p:childTnLst>
                                    <p:set>
                                      <p:cBhvr>
                                        <p:cTn id="50" fill="hold"/>
                                        <p:tgtEl>
                                          <p:spTgt spid="63">
                                            <p:bg/>
                                          </p:spTgt>
                                        </p:tgtEl>
                                        <p:attrNameLst>
                                          <p:attrName>style.visibility</p:attrName>
                                        </p:attrNameLst>
                                      </p:cBhvr>
                                      <p:to>
                                        <p:strVal val="visible"/>
                                      </p:to>
                                    </p:set>
                                  </p:childTnLst>
                                </p:cTn>
                              </p:par>
                              <p:par>
                                <p:cTn id="51" presetClass="entr" presetSubtype="0" presetID="1" grpId="8" fill="hold">
                                  <p:stCondLst>
                                    <p:cond delay="0"/>
                                  </p:stCondLst>
                                  <p:iterate type="el" backwards="0">
                                    <p:tmAbs val="0"/>
                                  </p:iterate>
                                  <p:childTnLst>
                                    <p:set>
                                      <p:cBhvr>
                                        <p:cTn id="52" fill="hold"/>
                                        <p:tgtEl>
                                          <p:spTgt spid="63">
                                            <p:txEl>
                                              <p:pRg st="0" end="0"/>
                                            </p:txEl>
                                          </p:spTgt>
                                        </p:tgtEl>
                                        <p:attrNameLst>
                                          <p:attrName>style.visibility</p:attrName>
                                        </p:attrNameLst>
                                      </p:cBhvr>
                                      <p:to>
                                        <p:strVal val="visible"/>
                                      </p:to>
                                    </p:set>
                                  </p:childTnLst>
                                </p:cTn>
                              </p:par>
                              <p:par>
                                <p:cTn id="53" presetClass="entr" presetSubtype="0" presetID="1" grpId="8" fill="hold">
                                  <p:stCondLst>
                                    <p:cond delay="0"/>
                                  </p:stCondLst>
                                  <p:iterate type="el" backwards="0">
                                    <p:tmAbs val="0"/>
                                  </p:iterate>
                                  <p:childTnLst>
                                    <p:set>
                                      <p:cBhvr>
                                        <p:cTn id="54" fill="hold"/>
                                        <p:tgtEl>
                                          <p:spTgt spid="63">
                                            <p:txEl>
                                              <p:pRg st="1" end="1"/>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nodeType="clickEffect" presetClass="entr" presetSubtype="0" presetID="1" grpId="8" fill="hold">
                                  <p:stCondLst>
                                    <p:cond delay="0"/>
                                  </p:stCondLst>
                                  <p:iterate type="el" backwards="0">
                                    <p:tmAbs val="0"/>
                                  </p:iterate>
                                  <p:childTnLst>
                                    <p:set>
                                      <p:cBhvr>
                                        <p:cTn id="58" fill="hold"/>
                                        <p:tgtEl>
                                          <p:spTgt spid="63">
                                            <p:txEl>
                                              <p:pRg st="2" end="2"/>
                                            </p:txEl>
                                          </p:spTgt>
                                        </p:tgtEl>
                                        <p:attrNameLst>
                                          <p:attrName>style.visibility</p:attrName>
                                        </p:attrNameLst>
                                      </p:cBhvr>
                                      <p:to>
                                        <p:strVal val="visible"/>
                                      </p:to>
                                    </p:set>
                                  </p:childTnLst>
                                </p:cTn>
                              </p:par>
                              <p:par>
                                <p:cTn id="59" presetClass="entr" presetSubtype="0" presetID="1" grpId="8" fill="hold">
                                  <p:stCondLst>
                                    <p:cond delay="0"/>
                                  </p:stCondLst>
                                  <p:iterate type="el" backwards="0">
                                    <p:tmAbs val="0"/>
                                  </p:iterate>
                                  <p:childTnLst>
                                    <p:set>
                                      <p:cBhvr>
                                        <p:cTn id="60" fill="hold"/>
                                        <p:tgtEl>
                                          <p:spTgt spid="63">
                                            <p:txEl>
                                              <p:pRg st="3" end="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63" grpId="8"/>
      <p:bldP build="p" bldLvl="1" animBg="1" rev="0" advAuto="0" spid="59" grpId="1"/>
      <p:bldP build="p" bldLvl="5" animBg="1" rev="0" advAuto="0" spid="59" grpId="6"/>
      <p:bldP build="whole" bldLvl="1" animBg="1" rev="0" advAuto="0" spid="60" grpId="3"/>
      <p:bldP build="whole" bldLvl="1" animBg="1" rev="0" advAuto="0" spid="61" grpId="2"/>
      <p:bldP build="whole" bldLvl="1" animBg="1" rev="0" advAuto="0" spid="60" grpId="4"/>
      <p:bldP build="whole" bldLvl="1" animBg="1" rev="0" advAuto="0" spid="62" grpId="7"/>
      <p:bldP build="whole" bldLvl="1" animBg="1" rev="0" advAuto="0" spid="61" grpId="5"/>
    </p:bldLst>
  </p:timing>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67" name="Shape 67"/>
          <p:cNvSpPr/>
          <p:nvPr>
            <p:ph type="title"/>
          </p:nvPr>
        </p:nvSpPr>
        <p:spPr>
          <a:prstGeom prst="rect">
            <a:avLst/>
          </a:prstGeom>
        </p:spPr>
        <p:txBody>
          <a:bodyPr/>
          <a:lstStyle/>
          <a:p>
            <a:pPr lvl="0" defTabSz="338835">
              <a:defRPr sz="1800"/>
            </a:pPr>
            <a:r>
              <a:rPr sz="4640"/>
              <a:t>Provisioners</a:t>
            </a:r>
            <a:endParaRPr sz="4640"/>
          </a:p>
          <a:p>
            <a:pPr lvl="0" defTabSz="338835">
              <a:defRPr sz="1800"/>
            </a:pPr>
            <a:r>
              <a:rPr sz="4640"/>
              <a:t>(The scripts that build your environments)</a:t>
            </a:r>
          </a:p>
        </p:txBody>
      </p:sp>
      <p:sp>
        <p:nvSpPr>
          <p:cNvPr id="68" name="Shape 68"/>
          <p:cNvSpPr/>
          <p:nvPr>
            <p:ph type="body" idx="1"/>
          </p:nvPr>
        </p:nvSpPr>
        <p:spPr>
          <a:prstGeom prst="rect">
            <a:avLst/>
          </a:prstGeom>
        </p:spPr>
        <p:txBody>
          <a:bodyPr/>
          <a:lstStyle/>
          <a:p>
            <a:pPr lvl="0">
              <a:defRPr sz="1800"/>
            </a:pPr>
            <a:r>
              <a:rPr sz="3600"/>
              <a:t>Puppet (</a:t>
            </a:r>
            <a:r>
              <a:rPr sz="3600" u="sng">
                <a:hlinkClick r:id="rId3" invalidUrl="" action="" tgtFrame="" tooltip="" history="1" highlightClick="0" endSnd="0"/>
              </a:rPr>
              <a:t>https://puppetlabs.com</a:t>
            </a:r>
            <a:r>
              <a:rPr sz="3600"/>
              <a:t>)</a:t>
            </a:r>
            <a:endParaRPr sz="3600"/>
          </a:p>
          <a:p>
            <a:pPr lvl="0">
              <a:defRPr sz="1800"/>
            </a:pPr>
            <a:r>
              <a:rPr sz="3600"/>
              <a:t>Chef (</a:t>
            </a:r>
            <a:r>
              <a:rPr sz="3600" u="sng">
                <a:hlinkClick r:id="rId4" invalidUrl="" action="" tgtFrame="" tooltip="" history="1" highlightClick="0" endSnd="0"/>
              </a:rPr>
              <a:t>https://www.chef.io</a:t>
            </a:r>
            <a:r>
              <a:rPr sz="3600"/>
              <a:t>)</a:t>
            </a:r>
            <a:endParaRPr sz="3600"/>
          </a:p>
          <a:p>
            <a:pPr lvl="0">
              <a:defRPr sz="1800"/>
            </a:pPr>
            <a:r>
              <a:rPr sz="3600"/>
              <a:t>Ansible (</a:t>
            </a:r>
            <a:r>
              <a:rPr sz="3600" u="sng">
                <a:hlinkClick r:id="rId5" invalidUrl="" action="" tgtFrame="" tooltip="" history="1" highlightClick="0" endSnd="0"/>
              </a:rPr>
              <a:t>http://www.ansible.com</a:t>
            </a:r>
            <a:r>
              <a:rPr sz="3600"/>
              <a:t>)</a:t>
            </a:r>
            <a:endParaRPr sz="3600"/>
          </a:p>
          <a:p>
            <a:pPr lvl="0">
              <a:defRPr sz="1800"/>
            </a:pPr>
            <a:r>
              <a:rPr sz="3600"/>
              <a:t>Fabric (</a:t>
            </a:r>
            <a:r>
              <a:rPr sz="3600" u="sng">
                <a:hlinkClick r:id="rId6" invalidUrl="" action="" tgtFrame="" tooltip="" history="1" highlightClick="0" endSnd="0"/>
              </a:rPr>
              <a:t>http://docs.fabfile.org/en/latest</a:t>
            </a:r>
            <a:r>
              <a:rPr sz="3600"/>
              <a:t>)</a:t>
            </a:r>
            <a:endParaRPr sz="3600"/>
          </a:p>
          <a:p>
            <a:pPr lvl="0">
              <a:defRPr sz="1800"/>
            </a:pPr>
            <a:r>
              <a:rPr sz="3600"/>
              <a:t>Others I haven’t heard of.</a:t>
            </a:r>
          </a:p>
        </p:txBody>
      </p:sp>
    </p:spTree>
  </p:cSld>
  <p:clrMapOvr>
    <a:masterClrMapping/>
  </p:clrMapOvr>
  <p:transition spd="slow" advClick="1">
    <p:push dir="r"/>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1" presetID="2" grpId="1" fill="hold">
                                  <p:stCondLst>
                                    <p:cond delay="0"/>
                                  </p:stCondLst>
                                  <p:iterate type="el" backwards="0">
                                    <p:tmAbs val="0"/>
                                  </p:iterate>
                                  <p:childTnLst>
                                    <p:set>
                                      <p:cBhvr>
                                        <p:cTn id="6" fill="hold"/>
                                        <p:tgtEl>
                                          <p:spTgt spid="68">
                                            <p:bg/>
                                          </p:spTgt>
                                        </p:tgtEl>
                                        <p:attrNameLst>
                                          <p:attrName>style.visibility</p:attrName>
                                        </p:attrNameLst>
                                      </p:cBhvr>
                                      <p:to>
                                        <p:strVal val="visible"/>
                                      </p:to>
                                    </p:set>
                                    <p:anim calcmode="lin" valueType="num">
                                      <p:cBhvr>
                                        <p:cTn id="7" dur="1000" fill="hold"/>
                                        <p:tgtEl>
                                          <p:spTgt spid="68">
                                            <p:bg/>
                                          </p:spTgt>
                                        </p:tgtEl>
                                        <p:attrNameLst>
                                          <p:attrName>ppt_x</p:attrName>
                                        </p:attrNameLst>
                                      </p:cBhvr>
                                      <p:tavLst>
                                        <p:tav tm="0">
                                          <p:val>
                                            <p:strVal val="#ppt_x"/>
                                          </p:val>
                                        </p:tav>
                                        <p:tav tm="100000">
                                          <p:val>
                                            <p:strVal val="#ppt_x"/>
                                          </p:val>
                                        </p:tav>
                                      </p:tavLst>
                                    </p:anim>
                                    <p:anim calcmode="lin" valueType="num">
                                      <p:cBhvr>
                                        <p:cTn id="8" dur="1000" fill="hold"/>
                                        <p:tgtEl>
                                          <p:spTgt spid="68">
                                            <p:bg/>
                                          </p:spTgt>
                                        </p:tgtEl>
                                        <p:attrNameLst>
                                          <p:attrName>ppt_y</p:attrName>
                                        </p:attrNameLst>
                                      </p:cBhvr>
                                      <p:tavLst>
                                        <p:tav tm="0">
                                          <p:val>
                                            <p:strVal val="0-#ppt_h/2"/>
                                          </p:val>
                                        </p:tav>
                                        <p:tav tm="100000">
                                          <p:val>
                                            <p:strVal val="#ppt_y"/>
                                          </p:val>
                                        </p:tav>
                                      </p:tavLst>
                                    </p:anim>
                                  </p:childTnLst>
                                </p:cTn>
                              </p:par>
                              <p:par>
                                <p:cTn id="9" presetClass="entr" presetSubtype="1" presetID="2" grpId="1" fill="hold">
                                  <p:stCondLst>
                                    <p:cond delay="0"/>
                                  </p:stCondLst>
                                  <p:iterate type="el" backwards="0">
                                    <p:tmAbs val="0"/>
                                  </p:iterate>
                                  <p:childTnLst>
                                    <p:set>
                                      <p:cBhvr>
                                        <p:cTn id="10" fill="hold"/>
                                        <p:tgtEl>
                                          <p:spTgt spid="68">
                                            <p:txEl>
                                              <p:pRg st="0" end="0"/>
                                            </p:txEl>
                                          </p:spTgt>
                                        </p:tgtEl>
                                        <p:attrNameLst>
                                          <p:attrName>style.visibility</p:attrName>
                                        </p:attrNameLst>
                                      </p:cBhvr>
                                      <p:to>
                                        <p:strVal val="visible"/>
                                      </p:to>
                                    </p:set>
                                    <p:anim calcmode="lin" valueType="num">
                                      <p:cBhvr>
                                        <p:cTn id="11" dur="1000" fill="hold"/>
                                        <p:tgtEl>
                                          <p:spTgt spid="68">
                                            <p:txEl>
                                              <p:pRg st="0" end="0"/>
                                            </p:txEl>
                                          </p:spTgt>
                                        </p:tgtEl>
                                        <p:attrNameLst>
                                          <p:attrName>ppt_x</p:attrName>
                                        </p:attrNameLst>
                                      </p:cBhvr>
                                      <p:tavLst>
                                        <p:tav tm="0">
                                          <p:val>
                                            <p:strVal val="#ppt_x"/>
                                          </p:val>
                                        </p:tav>
                                        <p:tav tm="100000">
                                          <p:val>
                                            <p:strVal val="#ppt_x"/>
                                          </p:val>
                                        </p:tav>
                                      </p:tavLst>
                                    </p:anim>
                                    <p:anim calcmode="lin" valueType="num">
                                      <p:cBhvr>
                                        <p:cTn id="12" dur="1000" fill="hold"/>
                                        <p:tgtEl>
                                          <p:spTgt spid="68">
                                            <p:txEl>
                                              <p:pRg st="0" end="0"/>
                                            </p:txEl>
                                          </p:spTgt>
                                        </p:tgtEl>
                                        <p:attrNameLst>
                                          <p:attrName>ppt_y</p:attrName>
                                        </p:attrNameLst>
                                      </p:cBhvr>
                                      <p:tavLst>
                                        <p:tav tm="0">
                                          <p:val>
                                            <p:strVal val="0-#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1" presetID="2" grpId="1" fill="hold">
                                  <p:stCondLst>
                                    <p:cond delay="0"/>
                                  </p:stCondLst>
                                  <p:iterate type="el" backwards="0">
                                    <p:tmAbs val="0"/>
                                  </p:iterate>
                                  <p:childTnLst>
                                    <p:set>
                                      <p:cBhvr>
                                        <p:cTn id="16" fill="hold"/>
                                        <p:tgtEl>
                                          <p:spTgt spid="68">
                                            <p:txEl>
                                              <p:pRg st="1" end="1"/>
                                            </p:txEl>
                                          </p:spTgt>
                                        </p:tgtEl>
                                        <p:attrNameLst>
                                          <p:attrName>style.visibility</p:attrName>
                                        </p:attrNameLst>
                                      </p:cBhvr>
                                      <p:to>
                                        <p:strVal val="visible"/>
                                      </p:to>
                                    </p:set>
                                    <p:anim calcmode="lin" valueType="num">
                                      <p:cBhvr>
                                        <p:cTn id="17" dur="1000" fill="hold"/>
                                        <p:tgtEl>
                                          <p:spTgt spid="68">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68">
                                            <p:txEl>
                                              <p:pRg st="1" end="1"/>
                                            </p:txEl>
                                          </p:spTgt>
                                        </p:tgtEl>
                                        <p:attrNameLst>
                                          <p:attrName>ppt_y</p:attrName>
                                        </p:attrNameLst>
                                      </p:cBhvr>
                                      <p:tavLst>
                                        <p:tav tm="0">
                                          <p:val>
                                            <p:strVal val="0-#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nodeType="clickEffect" presetClass="entr" presetSubtype="1" presetID="2" grpId="1" fill="hold">
                                  <p:stCondLst>
                                    <p:cond delay="0"/>
                                  </p:stCondLst>
                                  <p:iterate type="el" backwards="0">
                                    <p:tmAbs val="0"/>
                                  </p:iterate>
                                  <p:childTnLst>
                                    <p:set>
                                      <p:cBhvr>
                                        <p:cTn id="22" fill="hold"/>
                                        <p:tgtEl>
                                          <p:spTgt spid="68">
                                            <p:txEl>
                                              <p:pRg st="2" end="2"/>
                                            </p:txEl>
                                          </p:spTgt>
                                        </p:tgtEl>
                                        <p:attrNameLst>
                                          <p:attrName>style.visibility</p:attrName>
                                        </p:attrNameLst>
                                      </p:cBhvr>
                                      <p:to>
                                        <p:strVal val="visible"/>
                                      </p:to>
                                    </p:set>
                                    <p:anim calcmode="lin" valueType="num">
                                      <p:cBhvr>
                                        <p:cTn id="23" dur="1000" fill="hold"/>
                                        <p:tgtEl>
                                          <p:spTgt spid="68">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68">
                                            <p:txEl>
                                              <p:pRg st="2" end="2"/>
                                            </p:txEl>
                                          </p:spTgt>
                                        </p:tgtEl>
                                        <p:attrNameLst>
                                          <p:attrName>ppt_y</p:attrName>
                                        </p:attrNameLst>
                                      </p:cBhvr>
                                      <p:tavLst>
                                        <p:tav tm="0">
                                          <p:val>
                                            <p:strVal val="0-#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nodeType="clickEffect" presetClass="entr" presetSubtype="1" presetID="2" grpId="1" fill="hold">
                                  <p:stCondLst>
                                    <p:cond delay="0"/>
                                  </p:stCondLst>
                                  <p:iterate type="el" backwards="0">
                                    <p:tmAbs val="0"/>
                                  </p:iterate>
                                  <p:childTnLst>
                                    <p:set>
                                      <p:cBhvr>
                                        <p:cTn id="28" fill="hold"/>
                                        <p:tgtEl>
                                          <p:spTgt spid="68">
                                            <p:txEl>
                                              <p:pRg st="3" end="3"/>
                                            </p:txEl>
                                          </p:spTgt>
                                        </p:tgtEl>
                                        <p:attrNameLst>
                                          <p:attrName>style.visibility</p:attrName>
                                        </p:attrNameLst>
                                      </p:cBhvr>
                                      <p:to>
                                        <p:strVal val="visible"/>
                                      </p:to>
                                    </p:set>
                                    <p:anim calcmode="lin" valueType="num">
                                      <p:cBhvr>
                                        <p:cTn id="29" dur="1000" fill="hold"/>
                                        <p:tgtEl>
                                          <p:spTgt spid="68">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68">
                                            <p:txEl>
                                              <p:pRg st="3" end="3"/>
                                            </p:txEl>
                                          </p:spTgt>
                                        </p:tgtEl>
                                        <p:attrNameLst>
                                          <p:attrName>ppt_y</p:attrName>
                                        </p:attrNameLst>
                                      </p:cBhvr>
                                      <p:tavLst>
                                        <p:tav tm="0">
                                          <p:val>
                                            <p:strVal val="0-#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nodeType="clickEffect" presetClass="entr" presetSubtype="1" presetID="2" grpId="1" fill="hold">
                                  <p:stCondLst>
                                    <p:cond delay="0"/>
                                  </p:stCondLst>
                                  <p:iterate type="el" backwards="0">
                                    <p:tmAbs val="0"/>
                                  </p:iterate>
                                  <p:childTnLst>
                                    <p:set>
                                      <p:cBhvr>
                                        <p:cTn id="34" fill="hold"/>
                                        <p:tgtEl>
                                          <p:spTgt spid="68">
                                            <p:txEl>
                                              <p:pRg st="4" end="4"/>
                                            </p:txEl>
                                          </p:spTgt>
                                        </p:tgtEl>
                                        <p:attrNameLst>
                                          <p:attrName>style.visibility</p:attrName>
                                        </p:attrNameLst>
                                      </p:cBhvr>
                                      <p:to>
                                        <p:strVal val="visible"/>
                                      </p:to>
                                    </p:set>
                                    <p:anim calcmode="lin" valueType="num">
                                      <p:cBhvr>
                                        <p:cTn id="35" dur="1000" fill="hold"/>
                                        <p:tgtEl>
                                          <p:spTgt spid="68">
                                            <p:txEl>
                                              <p:pRg st="4" end="4"/>
                                            </p:txEl>
                                          </p:spTgt>
                                        </p:tgtEl>
                                        <p:attrNameLst>
                                          <p:attrName>ppt_x</p:attrName>
                                        </p:attrNameLst>
                                      </p:cBhvr>
                                      <p:tavLst>
                                        <p:tav tm="0">
                                          <p:val>
                                            <p:strVal val="#ppt_x"/>
                                          </p:val>
                                        </p:tav>
                                        <p:tav tm="100000">
                                          <p:val>
                                            <p:strVal val="#ppt_x"/>
                                          </p:val>
                                        </p:tav>
                                      </p:tavLst>
                                    </p:anim>
                                    <p:anim calcmode="lin" valueType="num">
                                      <p:cBhvr>
                                        <p:cTn id="36" dur="1000" fill="hold"/>
                                        <p:tgtEl>
                                          <p:spTgt spid="68">
                                            <p:txEl>
                                              <p:pRg st="4" end="4"/>
                                            </p:txEl>
                                          </p:spTgt>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68" grpId="1"/>
    </p:bldLst>
  </p:timing>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2" name="Shape 72"/>
          <p:cNvSpPr/>
          <p:nvPr>
            <p:ph type="title"/>
          </p:nvPr>
        </p:nvSpPr>
        <p:spPr>
          <a:xfrm>
            <a:off x="952500" y="635000"/>
            <a:ext cx="11794183" cy="3987800"/>
          </a:xfrm>
          <a:prstGeom prst="rect">
            <a:avLst/>
          </a:prstGeom>
        </p:spPr>
        <p:txBody>
          <a:bodyPr/>
          <a:lstStyle/>
          <a:p>
            <a:pPr lvl="0">
              <a:defRPr sz="1800"/>
            </a:pPr>
            <a:r>
              <a:rPr sz="6000"/>
              <a:t>That seems like a lot of options…</a:t>
            </a:r>
          </a:p>
        </p:txBody>
      </p:sp>
      <p:sp>
        <p:nvSpPr>
          <p:cNvPr id="73" name="Shape 73"/>
          <p:cNvSpPr/>
          <p:nvPr>
            <p:ph type="body" idx="1"/>
          </p:nvPr>
        </p:nvSpPr>
        <p:spPr>
          <a:xfrm>
            <a:off x="952500" y="4762500"/>
            <a:ext cx="11099801" cy="4102100"/>
          </a:xfrm>
          <a:prstGeom prst="rect">
            <a:avLst/>
          </a:prstGeom>
        </p:spPr>
        <p:txBody>
          <a:bodyPr/>
          <a:lstStyle>
            <a:lvl1pPr>
              <a:defRPr sz="4200"/>
            </a:lvl1pPr>
          </a:lstStyle>
          <a:p>
            <a:pPr lvl="0">
              <a:defRPr sz="1800"/>
            </a:pPr>
            <a:r>
              <a:rPr sz="4200"/>
              <a:t>How will I know which combination is right for my team?</a:t>
            </a:r>
          </a:p>
        </p:txBody>
      </p:sp>
    </p:spTree>
  </p:cSld>
  <p:clrMapOvr>
    <a:masterClrMapping/>
  </p:clrMapOvr>
  <p:transition spd="slow" advClick="1">
    <p:push dir="r"/>
  </p:transition>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75" name="Shape 75"/>
          <p:cNvSpPr/>
          <p:nvPr>
            <p:ph type="title"/>
          </p:nvPr>
        </p:nvSpPr>
        <p:spPr>
          <a:prstGeom prst="rect">
            <a:avLst/>
          </a:prstGeom>
        </p:spPr>
        <p:txBody>
          <a:bodyPr/>
          <a:lstStyle/>
          <a:p>
            <a:pPr lvl="0">
              <a:defRPr sz="1800"/>
            </a:pPr>
            <a:r>
              <a:rPr sz="8000"/>
              <a:t>Consider</a:t>
            </a:r>
          </a:p>
        </p:txBody>
      </p:sp>
      <p:sp>
        <p:nvSpPr>
          <p:cNvPr id="76" name="Shape 76"/>
          <p:cNvSpPr/>
          <p:nvPr>
            <p:ph type="body" idx="1"/>
          </p:nvPr>
        </p:nvSpPr>
        <p:spPr>
          <a:prstGeom prst="rect">
            <a:avLst/>
          </a:prstGeom>
        </p:spPr>
        <p:txBody>
          <a:bodyPr/>
          <a:lstStyle/>
          <a:p>
            <a:pPr lvl="0">
              <a:defRPr sz="1800"/>
            </a:pPr>
            <a:r>
              <a:rPr sz="3600"/>
              <a:t>Dedicated DevOps/IT team?</a:t>
            </a:r>
            <a:endParaRPr sz="3600"/>
          </a:p>
          <a:p>
            <a:pPr lvl="0">
              <a:defRPr sz="1800"/>
            </a:pPr>
            <a:r>
              <a:rPr sz="3600"/>
              <a:t>One man/woman show or a big team?</a:t>
            </a:r>
            <a:endParaRPr sz="3600"/>
          </a:p>
          <a:p>
            <a:pPr lvl="0">
              <a:defRPr sz="1800"/>
            </a:pPr>
            <a:r>
              <a:rPr sz="3600"/>
              <a:t>How much customization do you want/need?</a:t>
            </a:r>
          </a:p>
        </p:txBody>
      </p:sp>
    </p:spTree>
  </p:cSld>
  <p:clrMapOvr>
    <a:masterClrMapping/>
  </p:clrMapOvr>
  <p:transition spd="slow" advClick="1">
    <p:push dir="r"/>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1" grpId="1" fill="hold">
                                  <p:stCondLst>
                                    <p:cond delay="0"/>
                                  </p:stCondLst>
                                  <p:iterate type="el" backwards="0">
                                    <p:tmAbs val="0"/>
                                  </p:iterate>
                                  <p:childTnLst>
                                    <p:set>
                                      <p:cBhvr>
                                        <p:cTn id="6" fill="hold"/>
                                        <p:tgtEl>
                                          <p:spTgt spid="76">
                                            <p:bg/>
                                          </p:spTgt>
                                        </p:tgtEl>
                                        <p:attrNameLst>
                                          <p:attrName>style.visibility</p:attrName>
                                        </p:attrNameLst>
                                      </p:cBhvr>
                                      <p:to>
                                        <p:strVal val="visible"/>
                                      </p:to>
                                    </p:set>
                                  </p:childTnLst>
                                </p:cTn>
                              </p:par>
                              <p:par>
                                <p:cTn id="7" presetClass="entr" presetSubtype="0" presetID="1" grpId="1" fill="hold">
                                  <p:stCondLst>
                                    <p:cond delay="0"/>
                                  </p:stCondLst>
                                  <p:iterate type="el" backwards="0">
                                    <p:tmAbs val="0"/>
                                  </p:iterate>
                                  <p:childTnLst>
                                    <p:set>
                                      <p:cBhvr>
                                        <p:cTn id="8" fill="hold"/>
                                        <p:tgtEl>
                                          <p:spTgt spid="7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nodeType="clickEffect" presetClass="entr" presetSubtype="0" presetID="1" grpId="1" fill="hold">
                                  <p:stCondLst>
                                    <p:cond delay="0"/>
                                  </p:stCondLst>
                                  <p:iterate type="el" backwards="0">
                                    <p:tmAbs val="0"/>
                                  </p:iterate>
                                  <p:childTnLst>
                                    <p:set>
                                      <p:cBhvr>
                                        <p:cTn id="12" fill="hold"/>
                                        <p:tgtEl>
                                          <p:spTgt spid="7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nodeType="clickEffect" presetClass="entr" presetSubtype="0" presetID="1" grpId="1" fill="hold">
                                  <p:stCondLst>
                                    <p:cond delay="0"/>
                                  </p:stCondLst>
                                  <p:iterate type="el" backwards="0">
                                    <p:tmAbs val="0"/>
                                  </p:iterate>
                                  <p:childTnLst>
                                    <p:set>
                                      <p:cBhvr>
                                        <p:cTn id="16" fill="hold"/>
                                        <p:tgtEl>
                                          <p:spTgt spid="76">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76" grpId="1"/>
    </p:bldLst>
  </p:timing>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80" name="Shape 80"/>
          <p:cNvSpPr/>
          <p:nvPr>
            <p:ph type="title"/>
          </p:nvPr>
        </p:nvSpPr>
        <p:spPr>
          <a:xfrm>
            <a:off x="952500" y="444500"/>
            <a:ext cx="11099800" cy="1333765"/>
          </a:xfrm>
          <a:prstGeom prst="rect">
            <a:avLst/>
          </a:prstGeom>
        </p:spPr>
        <p:txBody>
          <a:bodyPr/>
          <a:lstStyle/>
          <a:p>
            <a:pPr lvl="0">
              <a:defRPr sz="1800"/>
            </a:pPr>
            <a:r>
              <a:rPr sz="8000"/>
              <a:t>Pitfalls</a:t>
            </a:r>
          </a:p>
        </p:txBody>
      </p:sp>
      <p:sp>
        <p:nvSpPr>
          <p:cNvPr id="81" name="Shape 81"/>
          <p:cNvSpPr/>
          <p:nvPr>
            <p:ph type="body" idx="1"/>
          </p:nvPr>
        </p:nvSpPr>
        <p:spPr>
          <a:xfrm>
            <a:off x="952500" y="1901494"/>
            <a:ext cx="11099800" cy="6988506"/>
          </a:xfrm>
          <a:prstGeom prst="rect">
            <a:avLst/>
          </a:prstGeom>
        </p:spPr>
        <p:txBody>
          <a:bodyPr/>
          <a:lstStyle/>
          <a:p>
            <a:pPr lvl="0">
              <a:defRPr sz="1800"/>
            </a:pPr>
            <a:r>
              <a:rPr sz="3600"/>
              <a:t>There will be things to install locally on each machine.</a:t>
            </a:r>
            <a:endParaRPr sz="3600"/>
          </a:p>
          <a:p>
            <a:pPr lvl="0">
              <a:defRPr sz="1800"/>
            </a:pPr>
            <a:r>
              <a:rPr sz="3600"/>
              <a:t>Won’t magically work on each computer without a little effort.</a:t>
            </a:r>
            <a:endParaRPr sz="3600"/>
          </a:p>
          <a:p>
            <a:pPr lvl="0">
              <a:defRPr sz="1800"/>
            </a:pPr>
            <a:r>
              <a:rPr sz="3600"/>
              <a:t>Troubleshooting provisioners isn’t simple without a little knowledge of the parts.</a:t>
            </a:r>
            <a:endParaRPr sz="3600"/>
          </a:p>
          <a:p>
            <a:pPr lvl="0">
              <a:defRPr sz="1800"/>
            </a:pPr>
            <a:r>
              <a:rPr sz="3600"/>
              <a:t>Don’t Hack It!</a:t>
            </a:r>
            <a:endParaRPr sz="3600"/>
          </a:p>
          <a:p>
            <a:pPr lvl="0">
              <a:defRPr sz="1800"/>
            </a:pPr>
            <a:r>
              <a:rPr sz="3600"/>
              <a:t>Syncing can be a pain.</a:t>
            </a:r>
          </a:p>
        </p:txBody>
      </p:sp>
      <p:pic>
        <p:nvPicPr>
          <p:cNvPr id="82" name="pasted-image.png"/>
          <p:cNvPicPr/>
          <p:nvPr/>
        </p:nvPicPr>
        <p:blipFill>
          <a:blip r:embed="rId3">
            <a:extLst/>
          </a:blip>
          <a:stretch>
            <a:fillRect/>
          </a:stretch>
        </p:blipFill>
        <p:spPr>
          <a:xfrm>
            <a:off x="10063949" y="88900"/>
            <a:ext cx="2895525" cy="2044965"/>
          </a:xfrm>
          <a:prstGeom prst="rect">
            <a:avLst/>
          </a:prstGeom>
          <a:ln w="12700">
            <a:miter lim="400000"/>
          </a:ln>
        </p:spPr>
      </p:pic>
    </p:spTree>
  </p:cSld>
  <p:clrMapOvr>
    <a:masterClrMapping/>
  </p:clrMapOvr>
  <p:transition spd="slow" advClick="1">
    <p:push dir="r"/>
  </p:transition>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nodeType="clickEffect" presetClass="entr" presetSubtype="0" presetID="9" grpId="1" fill="hold">
                                  <p:stCondLst>
                                    <p:cond delay="0"/>
                                  </p:stCondLst>
                                  <p:iterate type="el" backwards="0">
                                    <p:tmAbs val="0"/>
                                  </p:iterate>
                                  <p:childTnLst>
                                    <p:set>
                                      <p:cBhvr>
                                        <p:cTn id="6" fill="hold"/>
                                        <p:tgtEl>
                                          <p:spTgt spid="81"/>
                                        </p:tgtEl>
                                        <p:attrNameLst>
                                          <p:attrName>style.visibility</p:attrName>
                                        </p:attrNameLst>
                                      </p:cBhvr>
                                      <p:to>
                                        <p:strVal val="visible"/>
                                      </p:to>
                                    </p:set>
                                    <p:animEffect filter="dissolve" transition="in">
                                      <p:cBhvr>
                                        <p:cTn id="7" dur="15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81" grpId="1"/>
    </p:bldLst>
  </p:timing>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4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